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Agrandir Bold" panose="020B0604020202020204" charset="0"/>
      <p:regular r:id="rId35"/>
    </p:embeddedFont>
    <p:embeddedFont>
      <p:font typeface="Montserrat Bold" panose="020B0604020202020204" charset="0"/>
      <p:regular r:id="rId36"/>
    </p:embeddedFont>
    <p:embeddedFont>
      <p:font typeface="Poppins" panose="00000500000000000000" pitchFamily="2" charset="0"/>
      <p:regular r:id="rId37"/>
    </p:embeddedFont>
    <p:embeddedFont>
      <p:font typeface="Poppins Bold" panose="00000800000000000000" charset="0"/>
      <p:regular r:id="rId38"/>
    </p:embeddedFont>
    <p:embeddedFont>
      <p:font typeface="Poppins Bold Italics" panose="020B0604020202020204" charset="0"/>
      <p:regular r:id="rId39"/>
    </p:embeddedFont>
    <p:embeddedFont>
      <p:font typeface="Poppins Italics" panose="020B0604020202020204" charset="0"/>
      <p:regular r:id="rId40"/>
    </p:embeddedFont>
    <p:embeddedFont>
      <p:font typeface="Poppins Medium" panose="00000600000000000000" pitchFamily="2" charset="0"/>
      <p:regular r:id="rId41"/>
    </p:embeddedFont>
    <p:embeddedFont>
      <p:font typeface="Poppins Semi-Bold" panose="020B0604020202020204" charset="0"/>
      <p:regular r:id="rId42"/>
    </p:embeddedFont>
    <p:embeddedFont>
      <p:font typeface="Poppins Ultra-Bold" panose="020B0604020202020204" charset="0"/>
      <p:regular r:id="rId43"/>
    </p:embeddedFont>
    <p:embeddedFont>
      <p:font typeface="TT Interphases" panose="020B0604020202020204" charset="0"/>
      <p:regular r:id="rId44"/>
    </p:embeddedFont>
    <p:embeddedFont>
      <p:font typeface="TT Interphases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Quelques exemples : </a:t>
            </a:r>
          </a:p>
          <a:p>
            <a:r>
              <a:rPr lang="en-US"/>
              <a:t>Zones de réemploi et donneries : ces structures permettent à d'anciens produits de trouver de nouveaux utilisateurs, prolongeant ainsi leur durée de vie.</a:t>
            </a:r>
          </a:p>
          <a:p>
            <a:endParaRPr lang="en-US"/>
          </a:p>
          <a:p>
            <a:r>
              <a:rPr lang="en-US"/>
              <a:t>Valorisation des biodéchets : les biodéchets sont transformés en biogaz et en fertilisants, offrant ainsi une nouvelle utilité à ces matières organiques.</a:t>
            </a:r>
          </a:p>
          <a:p>
            <a:endParaRPr lang="en-US"/>
          </a:p>
          <a:p>
            <a:r>
              <a:rPr lang="en-US"/>
              <a:t>Matériaux secondaires : les déchets de construction sont recyclés pour produire des matériaux secondaires, réduisant ainsi le besoin de matières premières vierges.</a:t>
            </a:r>
          </a:p>
          <a:p>
            <a:endParaRPr lang="en-US"/>
          </a:p>
          <a:p>
            <a:r>
              <a:rPr lang="en-US"/>
              <a:t>Récupération des métaux : les métaux présents dans les déchets électroniques (ordinateurs, gadgets, batteries) sont récupérés et réutilisés dans de nouveaux dispositifs, contribuant à la réduction de l'extraction minière.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Quelques exemples : </a:t>
            </a:r>
          </a:p>
          <a:p>
            <a:r>
              <a:rPr lang="en-US"/>
              <a:t>Zones de réemploi et donneries : ces structures permettent à d'anciens produits de trouver de nouveaux utilisateurs, prolongeant ainsi leur durée de vie.</a:t>
            </a:r>
          </a:p>
          <a:p>
            <a:endParaRPr lang="en-US"/>
          </a:p>
          <a:p>
            <a:r>
              <a:rPr lang="en-US"/>
              <a:t>Valorisation des biodéchets : les biodéchets sont transformés en biogaz et en fertilisants, offrant ainsi une nouvelle utilité à ces matières organiques.</a:t>
            </a:r>
          </a:p>
          <a:p>
            <a:endParaRPr lang="en-US"/>
          </a:p>
          <a:p>
            <a:r>
              <a:rPr lang="en-US"/>
              <a:t>Matériaux secondaires : les déchets de construction sont recyclés pour produire des matériaux secondaires, réduisant ainsi le besoin de matières premières vierges.</a:t>
            </a:r>
          </a:p>
          <a:p>
            <a:endParaRPr lang="en-US"/>
          </a:p>
          <a:p>
            <a:r>
              <a:rPr lang="en-US"/>
              <a:t>Récupération des métaux : les métaux présents dans les déchets électroniques (ordinateurs, gadgets, batteries) sont récupérés et réutilisés dans de nouveaux dispositifs, contribuant à la réduction de l'extraction minière.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Quelques exemples : </a:t>
            </a:r>
          </a:p>
          <a:p>
            <a:r>
              <a:rPr lang="en-US"/>
              <a:t>Zones de réemploi et donneries : ces structures permettent à d'anciens produits de trouver de nouveaux utilisateurs, prolongeant ainsi leur durée de vie.</a:t>
            </a:r>
          </a:p>
          <a:p>
            <a:endParaRPr lang="en-US"/>
          </a:p>
          <a:p>
            <a:r>
              <a:rPr lang="en-US"/>
              <a:t>Valorisation des biodéchets : les biodéchets sont transformés en biogaz et en fertilisants, offrant ainsi une nouvelle utilité à ces matières organiques.</a:t>
            </a:r>
          </a:p>
          <a:p>
            <a:endParaRPr lang="en-US"/>
          </a:p>
          <a:p>
            <a:r>
              <a:rPr lang="en-US"/>
              <a:t>Matériaux secondaires : les déchets de construction sont recyclés pour produire des matériaux secondaires, réduisant ainsi le besoin de matières premières vierges.</a:t>
            </a:r>
          </a:p>
          <a:p>
            <a:endParaRPr lang="en-US"/>
          </a:p>
          <a:p>
            <a:r>
              <a:rPr lang="en-US"/>
              <a:t>Récupération des métaux : les métaux présents dans les déchets électroniques (ordinateurs, gadgets, batteries) sont récupérés et réutilisés dans de nouveaux dispositifs, contribuant à la réduction de l'extraction minière.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des matériaux a été multipliée par trois</a:t>
            </a:r>
          </a:p>
          <a:p>
            <a:r>
              <a:rPr lang="en-US"/>
              <a:t>au cours des 50 dernières années. Elle continue d'augmenter de plus de 2,3 % par an en moyenne.</a:t>
            </a:r>
          </a:p>
          <a:p>
            <a:r>
              <a:rPr lang="en-US"/>
              <a:t>de plus de 2,3 % par an en moyenne, d'après les chiffres de l'IRP.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4.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image" Target="../media/image45.png"/><Relationship Id="rId16"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sv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37.png"/><Relationship Id="rId7" Type="http://schemas.openxmlformats.org/officeDocument/2006/relationships/image" Target="../media/image6.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9.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66.svg"/><Relationship Id="rId5" Type="http://schemas.openxmlformats.org/officeDocument/2006/relationships/image" Target="../media/image39.png"/><Relationship Id="rId15" Type="http://schemas.openxmlformats.org/officeDocument/2006/relationships/image" Target="../media/image70.svg"/><Relationship Id="rId10" Type="http://schemas.openxmlformats.org/officeDocument/2006/relationships/image" Target="../media/image65.svg"/><Relationship Id="rId4" Type="http://schemas.openxmlformats.org/officeDocument/2006/relationships/image" Target="../media/image38.svg"/><Relationship Id="rId9" Type="http://schemas.openxmlformats.org/officeDocument/2006/relationships/image" Target="../media/image64.sv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png"/><Relationship Id="rId7"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80/00343404.2025.2563888"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18" Type="http://schemas.openxmlformats.org/officeDocument/2006/relationships/image" Target="../media/image86.png"/><Relationship Id="rId3" Type="http://schemas.openxmlformats.org/officeDocument/2006/relationships/image" Target="../media/image62.svg"/><Relationship Id="rId7" Type="http://schemas.openxmlformats.org/officeDocument/2006/relationships/image" Target="../media/image75.svg"/><Relationship Id="rId12" Type="http://schemas.openxmlformats.org/officeDocument/2006/relationships/image" Target="../media/image80.png"/><Relationship Id="rId17" Type="http://schemas.openxmlformats.org/officeDocument/2006/relationships/image" Target="../media/image85.svg"/><Relationship Id="rId2" Type="http://schemas.openxmlformats.org/officeDocument/2006/relationships/image" Target="../media/image61.png"/><Relationship Id="rId16"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40.svg"/><Relationship Id="rId15" Type="http://schemas.openxmlformats.org/officeDocument/2006/relationships/image" Target="../media/image83.svg"/><Relationship Id="rId10" Type="http://schemas.openxmlformats.org/officeDocument/2006/relationships/image" Target="../media/image78.png"/><Relationship Id="rId19" Type="http://schemas.openxmlformats.org/officeDocument/2006/relationships/image" Target="../media/image87.svg"/><Relationship Id="rId4" Type="http://schemas.openxmlformats.org/officeDocument/2006/relationships/image" Target="../media/image39.png"/><Relationship Id="rId9" Type="http://schemas.openxmlformats.org/officeDocument/2006/relationships/image" Target="../media/image77.svg"/><Relationship Id="rId1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91.svg"/><Relationship Id="rId18" Type="http://schemas.openxmlformats.org/officeDocument/2006/relationships/image" Target="../media/image96.png"/><Relationship Id="rId3" Type="http://schemas.openxmlformats.org/officeDocument/2006/relationships/image" Target="../media/image62.svg"/><Relationship Id="rId7" Type="http://schemas.openxmlformats.org/officeDocument/2006/relationships/image" Target="../media/image75.svg"/><Relationship Id="rId12" Type="http://schemas.openxmlformats.org/officeDocument/2006/relationships/image" Target="../media/image90.png"/><Relationship Id="rId17" Type="http://schemas.openxmlformats.org/officeDocument/2006/relationships/image" Target="../media/image95.svg"/><Relationship Id="rId2" Type="http://schemas.openxmlformats.org/officeDocument/2006/relationships/image" Target="../media/image61.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89.svg"/><Relationship Id="rId5" Type="http://schemas.openxmlformats.org/officeDocument/2006/relationships/image" Target="../media/image40.svg"/><Relationship Id="rId15" Type="http://schemas.openxmlformats.org/officeDocument/2006/relationships/image" Target="../media/image93.svg"/><Relationship Id="rId10" Type="http://schemas.openxmlformats.org/officeDocument/2006/relationships/image" Target="../media/image88.png"/><Relationship Id="rId19" Type="http://schemas.openxmlformats.org/officeDocument/2006/relationships/image" Target="../media/image97.svg"/><Relationship Id="rId4" Type="http://schemas.openxmlformats.org/officeDocument/2006/relationships/image" Target="../media/image39.png"/><Relationship Id="rId9" Type="http://schemas.openxmlformats.org/officeDocument/2006/relationships/image" Target="../media/image77.svg"/><Relationship Id="rId14"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03.svg"/><Relationship Id="rId3" Type="http://schemas.openxmlformats.org/officeDocument/2006/relationships/image" Target="../media/image62.svg"/><Relationship Id="rId7" Type="http://schemas.openxmlformats.org/officeDocument/2006/relationships/image" Target="../media/image99.svg"/><Relationship Id="rId12" Type="http://schemas.openxmlformats.org/officeDocument/2006/relationships/image" Target="../media/image102.png"/><Relationship Id="rId17" Type="http://schemas.openxmlformats.org/officeDocument/2006/relationships/image" Target="../media/image107.svg"/><Relationship Id="rId2" Type="http://schemas.openxmlformats.org/officeDocument/2006/relationships/image" Target="../media/image61.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1.svg"/><Relationship Id="rId5" Type="http://schemas.openxmlformats.org/officeDocument/2006/relationships/image" Target="../media/image40.svg"/><Relationship Id="rId15" Type="http://schemas.openxmlformats.org/officeDocument/2006/relationships/image" Target="../media/image105.svg"/><Relationship Id="rId10" Type="http://schemas.openxmlformats.org/officeDocument/2006/relationships/image" Target="../media/image100.png"/><Relationship Id="rId4" Type="http://schemas.openxmlformats.org/officeDocument/2006/relationships/image" Target="../media/image39.png"/><Relationship Id="rId9" Type="http://schemas.openxmlformats.org/officeDocument/2006/relationships/image" Target="../media/image77.svg"/><Relationship Id="rId14" Type="http://schemas.openxmlformats.org/officeDocument/2006/relationships/image" Target="../media/image104.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png"/><Relationship Id="rId7"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40.svg"/><Relationship Id="rId12" Type="http://schemas.openxmlformats.org/officeDocument/2006/relationships/image" Target="../media/image114.svg"/><Relationship Id="rId2" Type="http://schemas.openxmlformats.org/officeDocument/2006/relationships/image" Target="../media/image109.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3.png"/><Relationship Id="rId5" Type="http://schemas.openxmlformats.org/officeDocument/2006/relationships/image" Target="../media/image38.sv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37.png"/><Relationship Id="rId9" Type="http://schemas.openxmlformats.org/officeDocument/2006/relationships/image" Target="../media/image111.png"/><Relationship Id="rId14" Type="http://schemas.openxmlformats.org/officeDocument/2006/relationships/image" Target="../media/image116.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32.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4.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7.sv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19" Type="http://schemas.openxmlformats.org/officeDocument/2006/relationships/image" Target="../media/image3.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063" y="-447623"/>
            <a:ext cx="13305728" cy="11047244"/>
            <a:chOff x="0" y="0"/>
            <a:chExt cx="3504389" cy="2909562"/>
          </a:xfrm>
        </p:grpSpPr>
        <p:sp>
          <p:nvSpPr>
            <p:cNvPr id="3" name="Freeform 3"/>
            <p:cNvSpPr/>
            <p:nvPr/>
          </p:nvSpPr>
          <p:spPr>
            <a:xfrm>
              <a:off x="0" y="0"/>
              <a:ext cx="3504389" cy="2909562"/>
            </a:xfrm>
            <a:custGeom>
              <a:avLst/>
              <a:gdLst/>
              <a:ahLst/>
              <a:cxnLst/>
              <a:rect l="l" t="t" r="r" b="b"/>
              <a:pathLst>
                <a:path w="3504389" h="2909562">
                  <a:moveTo>
                    <a:pt x="0" y="0"/>
                  </a:moveTo>
                  <a:lnTo>
                    <a:pt x="3504389" y="0"/>
                  </a:lnTo>
                  <a:lnTo>
                    <a:pt x="3504389" y="2909562"/>
                  </a:lnTo>
                  <a:lnTo>
                    <a:pt x="0" y="2909562"/>
                  </a:lnTo>
                  <a:close/>
                </a:path>
              </a:pathLst>
            </a:custGeom>
            <a:solidFill>
              <a:srgbClr val="172763"/>
            </a:solidFill>
          </p:spPr>
          <p:txBody>
            <a:bodyPr/>
            <a:lstStyle/>
            <a:p>
              <a:endParaRPr lang="fr-FR"/>
            </a:p>
          </p:txBody>
        </p:sp>
        <p:sp>
          <p:nvSpPr>
            <p:cNvPr id="4" name="TextBox 4"/>
            <p:cNvSpPr txBox="1"/>
            <p:nvPr/>
          </p:nvSpPr>
          <p:spPr>
            <a:xfrm>
              <a:off x="0" y="28575"/>
              <a:ext cx="3504389" cy="2880987"/>
            </a:xfrm>
            <a:prstGeom prst="rect">
              <a:avLst/>
            </a:prstGeom>
          </p:spPr>
          <p:txBody>
            <a:bodyPr lIns="50800" tIns="50800" rIns="50800" bIns="50800" rtlCol="0" anchor="ctr"/>
            <a:lstStyle/>
            <a:p>
              <a:pPr algn="ctr">
                <a:lnSpc>
                  <a:spcPts val="2600"/>
                </a:lnSpc>
              </a:pPr>
              <a:endParaRPr/>
            </a:p>
          </p:txBody>
        </p:sp>
      </p:grpSp>
      <p:sp>
        <p:nvSpPr>
          <p:cNvPr id="5" name="Freeform 5"/>
          <p:cNvSpPr/>
          <p:nvPr/>
        </p:nvSpPr>
        <p:spPr>
          <a:xfrm>
            <a:off x="1210818" y="8875066"/>
            <a:ext cx="766468" cy="766468"/>
          </a:xfrm>
          <a:custGeom>
            <a:avLst/>
            <a:gdLst/>
            <a:ahLst/>
            <a:cxnLst/>
            <a:rect l="l" t="t" r="r" b="b"/>
            <a:pathLst>
              <a:path w="766468" h="766468">
                <a:moveTo>
                  <a:pt x="0" y="0"/>
                </a:moveTo>
                <a:lnTo>
                  <a:pt x="766468" y="0"/>
                </a:lnTo>
                <a:lnTo>
                  <a:pt x="766468" y="766468"/>
                </a:lnTo>
                <a:lnTo>
                  <a:pt x="0" y="766468"/>
                </a:lnTo>
                <a:lnTo>
                  <a:pt x="0" y="0"/>
                </a:lnTo>
                <a:close/>
              </a:path>
            </a:pathLst>
          </a:custGeom>
          <a:blipFill>
            <a:blip r:embed="rId2"/>
            <a:stretch>
              <a:fillRect/>
            </a:stretch>
          </a:blipFill>
        </p:spPr>
        <p:txBody>
          <a:bodyPr/>
          <a:lstStyle/>
          <a:p>
            <a:endParaRPr lang="fr-FR"/>
          </a:p>
        </p:txBody>
      </p:sp>
      <p:grpSp>
        <p:nvGrpSpPr>
          <p:cNvPr id="6" name="Group 6"/>
          <p:cNvGrpSpPr/>
          <p:nvPr/>
        </p:nvGrpSpPr>
        <p:grpSpPr>
          <a:xfrm>
            <a:off x="13257665" y="-352592"/>
            <a:ext cx="454985" cy="10952214"/>
            <a:chOff x="0" y="0"/>
            <a:chExt cx="119831" cy="2884534"/>
          </a:xfrm>
        </p:grpSpPr>
        <p:sp>
          <p:nvSpPr>
            <p:cNvPr id="7" name="Freeform 7"/>
            <p:cNvSpPr/>
            <p:nvPr/>
          </p:nvSpPr>
          <p:spPr>
            <a:xfrm>
              <a:off x="0" y="0"/>
              <a:ext cx="119831" cy="2884534"/>
            </a:xfrm>
            <a:custGeom>
              <a:avLst/>
              <a:gdLst/>
              <a:ahLst/>
              <a:cxnLst/>
              <a:rect l="l" t="t" r="r" b="b"/>
              <a:pathLst>
                <a:path w="119831" h="2884534">
                  <a:moveTo>
                    <a:pt x="0" y="0"/>
                  </a:moveTo>
                  <a:lnTo>
                    <a:pt x="119831" y="0"/>
                  </a:lnTo>
                  <a:lnTo>
                    <a:pt x="119831" y="2884534"/>
                  </a:lnTo>
                  <a:lnTo>
                    <a:pt x="0" y="2884534"/>
                  </a:lnTo>
                  <a:close/>
                </a:path>
              </a:pathLst>
            </a:custGeom>
            <a:solidFill>
              <a:srgbClr val="172763">
                <a:alpha val="80000"/>
              </a:srgbClr>
            </a:solidFill>
          </p:spPr>
          <p:txBody>
            <a:bodyPr/>
            <a:lstStyle/>
            <a:p>
              <a:endParaRPr lang="fr-FR"/>
            </a:p>
          </p:txBody>
        </p:sp>
        <p:sp>
          <p:nvSpPr>
            <p:cNvPr id="8" name="TextBox 8"/>
            <p:cNvSpPr txBox="1"/>
            <p:nvPr/>
          </p:nvSpPr>
          <p:spPr>
            <a:xfrm>
              <a:off x="0" y="28575"/>
              <a:ext cx="119831" cy="2855959"/>
            </a:xfrm>
            <a:prstGeom prst="rect">
              <a:avLst/>
            </a:prstGeom>
          </p:spPr>
          <p:txBody>
            <a:bodyPr lIns="50800" tIns="50800" rIns="50800" bIns="50800" rtlCol="0" anchor="ctr"/>
            <a:lstStyle/>
            <a:p>
              <a:pPr algn="ctr">
                <a:lnSpc>
                  <a:spcPts val="2600"/>
                </a:lnSpc>
              </a:pPr>
              <a:endParaRPr/>
            </a:p>
          </p:txBody>
        </p:sp>
      </p:grpSp>
      <p:grpSp>
        <p:nvGrpSpPr>
          <p:cNvPr id="9" name="Group 9"/>
          <p:cNvGrpSpPr/>
          <p:nvPr/>
        </p:nvGrpSpPr>
        <p:grpSpPr>
          <a:xfrm>
            <a:off x="13712650" y="-352592"/>
            <a:ext cx="454985" cy="10952214"/>
            <a:chOff x="0" y="0"/>
            <a:chExt cx="119831" cy="2884534"/>
          </a:xfrm>
        </p:grpSpPr>
        <p:sp>
          <p:nvSpPr>
            <p:cNvPr id="10" name="Freeform 10"/>
            <p:cNvSpPr/>
            <p:nvPr/>
          </p:nvSpPr>
          <p:spPr>
            <a:xfrm>
              <a:off x="0" y="0"/>
              <a:ext cx="119831" cy="2884534"/>
            </a:xfrm>
            <a:custGeom>
              <a:avLst/>
              <a:gdLst/>
              <a:ahLst/>
              <a:cxnLst/>
              <a:rect l="l" t="t" r="r" b="b"/>
              <a:pathLst>
                <a:path w="119831" h="2884534">
                  <a:moveTo>
                    <a:pt x="0" y="0"/>
                  </a:moveTo>
                  <a:lnTo>
                    <a:pt x="119831" y="0"/>
                  </a:lnTo>
                  <a:lnTo>
                    <a:pt x="119831" y="2884534"/>
                  </a:lnTo>
                  <a:lnTo>
                    <a:pt x="0" y="2884534"/>
                  </a:lnTo>
                  <a:close/>
                </a:path>
              </a:pathLst>
            </a:custGeom>
            <a:solidFill>
              <a:srgbClr val="172763">
                <a:alpha val="60000"/>
              </a:srgbClr>
            </a:solidFill>
          </p:spPr>
          <p:txBody>
            <a:bodyPr/>
            <a:lstStyle/>
            <a:p>
              <a:endParaRPr lang="fr-FR"/>
            </a:p>
          </p:txBody>
        </p:sp>
        <p:sp>
          <p:nvSpPr>
            <p:cNvPr id="11" name="TextBox 11"/>
            <p:cNvSpPr txBox="1"/>
            <p:nvPr/>
          </p:nvSpPr>
          <p:spPr>
            <a:xfrm>
              <a:off x="0" y="28575"/>
              <a:ext cx="119831" cy="2855959"/>
            </a:xfrm>
            <a:prstGeom prst="rect">
              <a:avLst/>
            </a:prstGeom>
          </p:spPr>
          <p:txBody>
            <a:bodyPr lIns="50800" tIns="50800" rIns="50800" bIns="50800" rtlCol="0" anchor="ctr"/>
            <a:lstStyle/>
            <a:p>
              <a:pPr algn="ctr">
                <a:lnSpc>
                  <a:spcPts val="2600"/>
                </a:lnSpc>
              </a:pPr>
              <a:endParaRPr/>
            </a:p>
          </p:txBody>
        </p:sp>
      </p:grpSp>
      <p:sp>
        <p:nvSpPr>
          <p:cNvPr id="12" name="Freeform 12"/>
          <p:cNvSpPr/>
          <p:nvPr/>
        </p:nvSpPr>
        <p:spPr>
          <a:xfrm>
            <a:off x="11143176" y="232216"/>
            <a:ext cx="735046" cy="490643"/>
          </a:xfrm>
          <a:custGeom>
            <a:avLst/>
            <a:gdLst/>
            <a:ahLst/>
            <a:cxnLst/>
            <a:rect l="l" t="t" r="r" b="b"/>
            <a:pathLst>
              <a:path w="735046" h="490643">
                <a:moveTo>
                  <a:pt x="0" y="0"/>
                </a:moveTo>
                <a:lnTo>
                  <a:pt x="735046" y="0"/>
                </a:lnTo>
                <a:lnTo>
                  <a:pt x="735046" y="490643"/>
                </a:lnTo>
                <a:lnTo>
                  <a:pt x="0" y="490643"/>
                </a:lnTo>
                <a:lnTo>
                  <a:pt x="0" y="0"/>
                </a:lnTo>
                <a:close/>
              </a:path>
            </a:pathLst>
          </a:custGeom>
          <a:blipFill>
            <a:blip r:embed="rId3"/>
            <a:stretch>
              <a:fillRect/>
            </a:stretch>
          </a:blipFill>
        </p:spPr>
        <p:txBody>
          <a:bodyPr/>
          <a:lstStyle/>
          <a:p>
            <a:endParaRPr lang="fr-FR"/>
          </a:p>
        </p:txBody>
      </p:sp>
      <p:sp>
        <p:nvSpPr>
          <p:cNvPr id="13" name="Freeform 13"/>
          <p:cNvSpPr/>
          <p:nvPr/>
        </p:nvSpPr>
        <p:spPr>
          <a:xfrm>
            <a:off x="1210818" y="819488"/>
            <a:ext cx="1221195" cy="1286317"/>
          </a:xfrm>
          <a:custGeom>
            <a:avLst/>
            <a:gdLst/>
            <a:ahLst/>
            <a:cxnLst/>
            <a:rect l="l" t="t" r="r" b="b"/>
            <a:pathLst>
              <a:path w="1221195" h="1286317">
                <a:moveTo>
                  <a:pt x="0" y="0"/>
                </a:moveTo>
                <a:lnTo>
                  <a:pt x="1221195" y="0"/>
                </a:lnTo>
                <a:lnTo>
                  <a:pt x="1221195" y="1286317"/>
                </a:lnTo>
                <a:lnTo>
                  <a:pt x="0" y="1286317"/>
                </a:lnTo>
                <a:lnTo>
                  <a:pt x="0" y="0"/>
                </a:lnTo>
                <a:close/>
              </a:path>
            </a:pathLst>
          </a:custGeom>
          <a:blipFill>
            <a:blip r:embed="rId4"/>
            <a:stretch>
              <a:fillRect l="-102652" t="-26397" r="-95234" b="-156408"/>
            </a:stretch>
          </a:blipFill>
        </p:spPr>
        <p:txBody>
          <a:bodyPr/>
          <a:lstStyle/>
          <a:p>
            <a:endParaRPr lang="fr-FR"/>
          </a:p>
        </p:txBody>
      </p:sp>
      <p:sp>
        <p:nvSpPr>
          <p:cNvPr id="15" name="TextBox 15"/>
          <p:cNvSpPr txBox="1"/>
          <p:nvPr/>
        </p:nvSpPr>
        <p:spPr>
          <a:xfrm>
            <a:off x="1210818" y="4653047"/>
            <a:ext cx="10993724" cy="2553352"/>
          </a:xfrm>
          <a:prstGeom prst="rect">
            <a:avLst/>
          </a:prstGeom>
        </p:spPr>
        <p:txBody>
          <a:bodyPr lIns="0" tIns="0" rIns="0" bIns="0" rtlCol="0" anchor="t">
            <a:spAutoFit/>
          </a:bodyPr>
          <a:lstStyle/>
          <a:p>
            <a:pPr algn="l">
              <a:lnSpc>
                <a:spcPts val="4900"/>
              </a:lnSpc>
            </a:pPr>
            <a:r>
              <a:rPr lang="en-US" sz="4900" b="1">
                <a:solidFill>
                  <a:srgbClr val="FFFFFF"/>
                </a:solidFill>
                <a:latin typeface="Poppins Bold"/>
                <a:ea typeface="Poppins Bold"/>
                <a:cs typeface="Poppins Bold"/>
                <a:sym typeface="Poppins Bold"/>
              </a:rPr>
              <a:t>La contribution des villes et des régions européennes à l'économie circulaire : une analyse des stratégies territoriales</a:t>
            </a:r>
          </a:p>
        </p:txBody>
      </p:sp>
      <p:sp>
        <p:nvSpPr>
          <p:cNvPr id="16" name="TextBox 16"/>
          <p:cNvSpPr txBox="1"/>
          <p:nvPr/>
        </p:nvSpPr>
        <p:spPr>
          <a:xfrm>
            <a:off x="1210818" y="8014658"/>
            <a:ext cx="9327076" cy="675639"/>
          </a:xfrm>
          <a:prstGeom prst="rect">
            <a:avLst/>
          </a:prstGeom>
        </p:spPr>
        <p:txBody>
          <a:bodyPr lIns="0" tIns="0" rIns="0" bIns="0" rtlCol="0" anchor="t">
            <a:spAutoFit/>
          </a:bodyPr>
          <a:lstStyle/>
          <a:p>
            <a:pPr algn="l">
              <a:lnSpc>
                <a:spcPts val="3080"/>
              </a:lnSpc>
            </a:pPr>
            <a:r>
              <a:rPr lang="en-US" sz="2200" b="1" spc="-44">
                <a:solidFill>
                  <a:srgbClr val="FFFFFF"/>
                </a:solidFill>
                <a:latin typeface="Poppins Bold"/>
                <a:ea typeface="Poppins Bold"/>
                <a:cs typeface="Poppins Bold"/>
                <a:sym typeface="Poppins Bold"/>
              </a:rPr>
              <a:t>Par Sébastien Bourdin et Nicolas Jacquet</a:t>
            </a:r>
          </a:p>
          <a:p>
            <a:pPr algn="l">
              <a:lnSpc>
                <a:spcPts val="2240"/>
              </a:lnSpc>
            </a:pPr>
            <a:r>
              <a:rPr lang="en-US" sz="1600" spc="-32">
                <a:solidFill>
                  <a:srgbClr val="FFFFFF"/>
                </a:solidFill>
                <a:latin typeface="Poppins"/>
                <a:ea typeface="Poppins"/>
                <a:cs typeface="Poppins"/>
                <a:sym typeface="Poppins"/>
              </a:rPr>
              <a:t>EM Normandie Business School</a:t>
            </a:r>
          </a:p>
        </p:txBody>
      </p:sp>
      <p:sp>
        <p:nvSpPr>
          <p:cNvPr id="17" name="TextBox 17"/>
          <p:cNvSpPr txBox="1"/>
          <p:nvPr/>
        </p:nvSpPr>
        <p:spPr>
          <a:xfrm>
            <a:off x="1303450" y="3761582"/>
            <a:ext cx="8854652" cy="409619"/>
          </a:xfrm>
          <a:prstGeom prst="rect">
            <a:avLst/>
          </a:prstGeom>
        </p:spPr>
        <p:txBody>
          <a:bodyPr lIns="0" tIns="0" rIns="0" bIns="0" rtlCol="0" anchor="t">
            <a:spAutoFit/>
          </a:bodyPr>
          <a:lstStyle/>
          <a:p>
            <a:pPr algn="l">
              <a:lnSpc>
                <a:spcPts val="2999"/>
              </a:lnSpc>
            </a:pPr>
            <a:r>
              <a:rPr lang="en-US" sz="2999" b="1" spc="-59">
                <a:solidFill>
                  <a:srgbClr val="172763"/>
                </a:solidFill>
                <a:latin typeface="Poppins Bold"/>
                <a:ea typeface="Poppins Bold"/>
                <a:cs typeface="Poppins Bold"/>
                <a:sym typeface="Poppins Bold"/>
              </a:rPr>
              <a:t>RESTITUTION AUX ÉLUS</a:t>
            </a:r>
          </a:p>
        </p:txBody>
      </p:sp>
      <p:sp>
        <p:nvSpPr>
          <p:cNvPr id="18" name="TextBox 18"/>
          <p:cNvSpPr txBox="1"/>
          <p:nvPr/>
        </p:nvSpPr>
        <p:spPr>
          <a:xfrm>
            <a:off x="11970339" y="359250"/>
            <a:ext cx="1110353" cy="246160"/>
          </a:xfrm>
          <a:prstGeom prst="rect">
            <a:avLst/>
          </a:prstGeom>
        </p:spPr>
        <p:txBody>
          <a:bodyPr lIns="0" tIns="0" rIns="0" bIns="0" rtlCol="0" anchor="t">
            <a:spAutoFit/>
          </a:bodyPr>
          <a:lstStyle/>
          <a:p>
            <a:pPr algn="l">
              <a:lnSpc>
                <a:spcPts val="965"/>
              </a:lnSpc>
            </a:pPr>
            <a:r>
              <a:rPr lang="en-US" sz="877">
                <a:solidFill>
                  <a:srgbClr val="E4EAFF"/>
                </a:solidFill>
                <a:latin typeface="Poppins"/>
                <a:ea typeface="Poppins"/>
                <a:cs typeface="Poppins"/>
                <a:sym typeface="Poppins"/>
              </a:rPr>
              <a:t>Financé par</a:t>
            </a:r>
          </a:p>
          <a:p>
            <a:pPr algn="l">
              <a:lnSpc>
                <a:spcPts val="965"/>
              </a:lnSpc>
            </a:pPr>
            <a:r>
              <a:rPr lang="en-US" sz="877">
                <a:solidFill>
                  <a:srgbClr val="E4EAFF"/>
                </a:solidFill>
                <a:latin typeface="Poppins"/>
                <a:ea typeface="Poppins"/>
                <a:cs typeface="Poppins"/>
                <a:sym typeface="Poppins"/>
              </a:rPr>
              <a:t>l’Union européenne</a:t>
            </a:r>
          </a:p>
        </p:txBody>
      </p:sp>
      <p:sp>
        <p:nvSpPr>
          <p:cNvPr id="19" name="TextBox 19"/>
          <p:cNvSpPr txBox="1"/>
          <p:nvPr/>
        </p:nvSpPr>
        <p:spPr>
          <a:xfrm>
            <a:off x="2475901" y="1215042"/>
            <a:ext cx="4324411" cy="452422"/>
          </a:xfrm>
          <a:prstGeom prst="rect">
            <a:avLst/>
          </a:prstGeom>
        </p:spPr>
        <p:txBody>
          <a:bodyPr lIns="0" tIns="0" rIns="0" bIns="0" rtlCol="0" anchor="t">
            <a:spAutoFit/>
          </a:bodyPr>
          <a:lstStyle/>
          <a:p>
            <a:pPr algn="just">
              <a:lnSpc>
                <a:spcPts val="1627"/>
              </a:lnSpc>
            </a:pPr>
            <a:r>
              <a:rPr lang="en-US" sz="1162" spc="23">
                <a:solidFill>
                  <a:srgbClr val="FFFFFF"/>
                </a:solidFill>
                <a:latin typeface="Poppins"/>
                <a:ea typeface="Poppins"/>
                <a:cs typeface="Poppins"/>
                <a:sym typeface="Poppins"/>
              </a:rPr>
              <a:t>CHAIRE EUROPÉENNE D’EXCELLENCE</a:t>
            </a:r>
          </a:p>
          <a:p>
            <a:pPr algn="just">
              <a:lnSpc>
                <a:spcPts val="2047"/>
              </a:lnSpc>
            </a:pPr>
            <a:r>
              <a:rPr lang="en-US" sz="1462" b="1" spc="43">
                <a:solidFill>
                  <a:srgbClr val="FFFFFF"/>
                </a:solidFill>
                <a:latin typeface="Poppins Bold"/>
                <a:ea typeface="Poppins Bold"/>
                <a:cs typeface="Poppins Bold"/>
                <a:sym typeface="Poppins Bold"/>
              </a:rPr>
              <a:t>ÉCONOMIE CIRCULAIRE ET TERRITOIRES</a:t>
            </a:r>
          </a:p>
        </p:txBody>
      </p:sp>
      <p:pic>
        <p:nvPicPr>
          <p:cNvPr id="22" name="Picture 21">
            <a:extLst>
              <a:ext uri="{FF2B5EF4-FFF2-40B4-BE49-F238E27FC236}">
                <a16:creationId xmlns:a16="http://schemas.microsoft.com/office/drawing/2014/main" id="{1F826490-304D-28AA-38C2-3E78CE221C1D}"/>
              </a:ext>
            </a:extLst>
          </p:cNvPr>
          <p:cNvPicPr>
            <a:picLocks noChangeAspect="1"/>
          </p:cNvPicPr>
          <p:nvPr/>
        </p:nvPicPr>
        <p:blipFill>
          <a:blip r:embed="rId5"/>
          <a:stretch>
            <a:fillRect/>
          </a:stretch>
        </p:blipFill>
        <p:spPr>
          <a:xfrm>
            <a:off x="14294487" y="2762321"/>
            <a:ext cx="3917313" cy="18907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25174" y="7887182"/>
            <a:ext cx="6529932" cy="2708668"/>
            <a:chOff x="0" y="0"/>
            <a:chExt cx="1719817" cy="713394"/>
          </a:xfrm>
        </p:grpSpPr>
        <p:sp>
          <p:nvSpPr>
            <p:cNvPr id="3" name="Freeform 3"/>
            <p:cNvSpPr/>
            <p:nvPr/>
          </p:nvSpPr>
          <p:spPr>
            <a:xfrm>
              <a:off x="0" y="0"/>
              <a:ext cx="1719818" cy="713394"/>
            </a:xfrm>
            <a:custGeom>
              <a:avLst/>
              <a:gdLst/>
              <a:ahLst/>
              <a:cxnLst/>
              <a:rect l="l" t="t" r="r" b="b"/>
              <a:pathLst>
                <a:path w="1719818" h="713394">
                  <a:moveTo>
                    <a:pt x="0" y="0"/>
                  </a:moveTo>
                  <a:lnTo>
                    <a:pt x="1719818" y="0"/>
                  </a:lnTo>
                  <a:lnTo>
                    <a:pt x="1719818" y="713394"/>
                  </a:lnTo>
                  <a:lnTo>
                    <a:pt x="0" y="713394"/>
                  </a:lnTo>
                  <a:close/>
                </a:path>
              </a:pathLst>
            </a:custGeom>
            <a:solidFill>
              <a:srgbClr val="172763"/>
            </a:solidFill>
          </p:spPr>
          <p:txBody>
            <a:bodyPr/>
            <a:lstStyle/>
            <a:p>
              <a:endParaRPr lang="fr-FR"/>
            </a:p>
          </p:txBody>
        </p:sp>
        <p:sp>
          <p:nvSpPr>
            <p:cNvPr id="4" name="TextBox 4"/>
            <p:cNvSpPr txBox="1"/>
            <p:nvPr/>
          </p:nvSpPr>
          <p:spPr>
            <a:xfrm>
              <a:off x="0" y="28575"/>
              <a:ext cx="1719817" cy="684819"/>
            </a:xfrm>
            <a:prstGeom prst="rect">
              <a:avLst/>
            </a:prstGeom>
          </p:spPr>
          <p:txBody>
            <a:bodyPr lIns="50800" tIns="50800" rIns="50800" bIns="50800" rtlCol="0" anchor="ctr"/>
            <a:lstStyle/>
            <a:p>
              <a:pPr algn="ctr">
                <a:lnSpc>
                  <a:spcPts val="2600"/>
                </a:lnSpc>
              </a:pPr>
              <a:endParaRPr/>
            </a:p>
          </p:txBody>
        </p:sp>
      </p:grpSp>
      <p:grpSp>
        <p:nvGrpSpPr>
          <p:cNvPr id="5" name="Group 5"/>
          <p:cNvGrpSpPr/>
          <p:nvPr/>
        </p:nvGrpSpPr>
        <p:grpSpPr>
          <a:xfrm>
            <a:off x="12125174" y="-134890"/>
            <a:ext cx="6529932" cy="8229800"/>
            <a:chOff x="0" y="0"/>
            <a:chExt cx="8706576" cy="10973066"/>
          </a:xfrm>
        </p:grpSpPr>
        <p:sp>
          <p:nvSpPr>
            <p:cNvPr id="6" name="AutoShape 6"/>
            <p:cNvSpPr/>
            <p:nvPr/>
          </p:nvSpPr>
          <p:spPr>
            <a:xfrm>
              <a:off x="0" y="0"/>
              <a:ext cx="8706576" cy="10973066"/>
            </a:xfrm>
            <a:prstGeom prst="rect">
              <a:avLst/>
            </a:prstGeom>
            <a:solidFill>
              <a:srgbClr val="E94F52"/>
            </a:solidFill>
          </p:spPr>
          <p:txBody>
            <a:bodyPr/>
            <a:lstStyle/>
            <a:p>
              <a:endParaRPr lang="fr-FR"/>
            </a:p>
          </p:txBody>
        </p:sp>
      </p:grpSp>
      <p:sp>
        <p:nvSpPr>
          <p:cNvPr id="7" name="TextBox 7"/>
          <p:cNvSpPr txBox="1"/>
          <p:nvPr/>
        </p:nvSpPr>
        <p:spPr>
          <a:xfrm>
            <a:off x="1045298" y="2868759"/>
            <a:ext cx="11307754" cy="1425552"/>
          </a:xfrm>
          <a:prstGeom prst="rect">
            <a:avLst/>
          </a:prstGeom>
        </p:spPr>
        <p:txBody>
          <a:bodyPr lIns="0" tIns="0" rIns="0" bIns="0" rtlCol="0" anchor="t">
            <a:spAutoFit/>
          </a:bodyPr>
          <a:lstStyle/>
          <a:p>
            <a:pPr algn="l">
              <a:lnSpc>
                <a:spcPts val="9999"/>
              </a:lnSpc>
            </a:pPr>
            <a:r>
              <a:rPr lang="en-US" sz="9999" b="1">
                <a:solidFill>
                  <a:srgbClr val="172763"/>
                </a:solidFill>
                <a:latin typeface="Poppins Bold"/>
                <a:ea typeface="Poppins Bold"/>
                <a:cs typeface="Poppins Bold"/>
                <a:sym typeface="Poppins Bold"/>
              </a:rPr>
              <a:t>Méthodologie</a:t>
            </a:r>
          </a:p>
        </p:txBody>
      </p:sp>
      <p:sp>
        <p:nvSpPr>
          <p:cNvPr id="8" name="Freeform 8"/>
          <p:cNvSpPr/>
          <p:nvPr/>
        </p:nvSpPr>
        <p:spPr>
          <a:xfrm>
            <a:off x="1028700" y="9372248"/>
            <a:ext cx="784242" cy="725607"/>
          </a:xfrm>
          <a:custGeom>
            <a:avLst/>
            <a:gdLst/>
            <a:ahLst/>
            <a:cxnLst/>
            <a:rect l="l" t="t" r="r" b="b"/>
            <a:pathLst>
              <a:path w="784242" h="725607">
                <a:moveTo>
                  <a:pt x="0" y="0"/>
                </a:moveTo>
                <a:lnTo>
                  <a:pt x="784242" y="0"/>
                </a:lnTo>
                <a:lnTo>
                  <a:pt x="784242" y="725606"/>
                </a:lnTo>
                <a:lnTo>
                  <a:pt x="0" y="725606"/>
                </a:lnTo>
                <a:lnTo>
                  <a:pt x="0" y="0"/>
                </a:lnTo>
                <a:close/>
              </a:path>
            </a:pathLst>
          </a:custGeom>
          <a:blipFill>
            <a:blip r:embed="rId2"/>
            <a:stretch>
              <a:fillRect l="-90943" t="-30224" r="-83155" b="-166023"/>
            </a:stretch>
          </a:blipFill>
        </p:spPr>
        <p:txBody>
          <a:bodyPr/>
          <a:lstStyle/>
          <a:p>
            <a:endParaRPr lang="fr-FR"/>
          </a:p>
        </p:txBody>
      </p:sp>
      <p:sp>
        <p:nvSpPr>
          <p:cNvPr id="9" name="TextBox 9"/>
          <p:cNvSpPr txBox="1"/>
          <p:nvPr/>
        </p:nvSpPr>
        <p:spPr>
          <a:xfrm>
            <a:off x="0" y="-196664"/>
            <a:ext cx="3657498" cy="3494048"/>
          </a:xfrm>
          <a:prstGeom prst="rect">
            <a:avLst/>
          </a:prstGeom>
        </p:spPr>
        <p:txBody>
          <a:bodyPr lIns="0" tIns="0" rIns="0" bIns="0" rtlCol="0" anchor="t">
            <a:spAutoFit/>
          </a:bodyPr>
          <a:lstStyle/>
          <a:p>
            <a:pPr algn="r">
              <a:lnSpc>
                <a:spcPts val="27031"/>
              </a:lnSpc>
            </a:pPr>
            <a:r>
              <a:rPr lang="en-US" sz="19308" b="1">
                <a:solidFill>
                  <a:srgbClr val="EA5053"/>
                </a:solidFill>
                <a:latin typeface="Poppins Bold"/>
                <a:ea typeface="Poppins Bold"/>
                <a:cs typeface="Poppins Bold"/>
                <a:sym typeface="Poppins Bold"/>
              </a:rPr>
              <a:t>02</a:t>
            </a:r>
          </a:p>
        </p:txBody>
      </p:sp>
      <p:grpSp>
        <p:nvGrpSpPr>
          <p:cNvPr id="10" name="Group 10"/>
          <p:cNvGrpSpPr/>
          <p:nvPr/>
        </p:nvGrpSpPr>
        <p:grpSpPr>
          <a:xfrm>
            <a:off x="3657498" y="2297305"/>
            <a:ext cx="368344" cy="36834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12" name="TextBox 12"/>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13" name="Group 13"/>
          <p:cNvGrpSpPr/>
          <p:nvPr/>
        </p:nvGrpSpPr>
        <p:grpSpPr>
          <a:xfrm>
            <a:off x="4094422" y="2297305"/>
            <a:ext cx="368344" cy="36834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15" name="TextBox 15"/>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16" name="AutoShape 16"/>
          <p:cNvSpPr/>
          <p:nvPr/>
        </p:nvSpPr>
        <p:spPr>
          <a:xfrm>
            <a:off x="2034474" y="5002899"/>
            <a:ext cx="22926" cy="2045601"/>
          </a:xfrm>
          <a:prstGeom prst="line">
            <a:avLst/>
          </a:prstGeom>
          <a:ln w="28575" cap="flat">
            <a:solidFill>
              <a:srgbClr val="172763"/>
            </a:solidFill>
            <a:prstDash val="solid"/>
            <a:headEnd type="none" w="sm" len="sm"/>
            <a:tailEnd type="none" w="sm" len="sm"/>
          </a:ln>
        </p:spPr>
        <p:txBody>
          <a:bodyPr/>
          <a:lstStyle/>
          <a:p>
            <a:endParaRPr lang="fr-FR"/>
          </a:p>
        </p:txBody>
      </p:sp>
      <p:sp>
        <p:nvSpPr>
          <p:cNvPr id="17" name="TextBox 17"/>
          <p:cNvSpPr txBox="1"/>
          <p:nvPr/>
        </p:nvSpPr>
        <p:spPr>
          <a:xfrm>
            <a:off x="2441038" y="5714962"/>
            <a:ext cx="7704584" cy="413578"/>
          </a:xfrm>
          <a:prstGeom prst="rect">
            <a:avLst/>
          </a:prstGeom>
        </p:spPr>
        <p:txBody>
          <a:bodyPr lIns="0" tIns="0" rIns="0" bIns="0" rtlCol="0" anchor="t">
            <a:spAutoFit/>
          </a:bodyPr>
          <a:lstStyle/>
          <a:p>
            <a:pPr algn="l">
              <a:lnSpc>
                <a:spcPts val="2918"/>
              </a:lnSpc>
            </a:pPr>
            <a:r>
              <a:rPr lang="en-US" sz="2833" b="1">
                <a:solidFill>
                  <a:srgbClr val="172763"/>
                </a:solidFill>
                <a:latin typeface="Poppins Semi-Bold"/>
                <a:ea typeface="Poppins Semi-Bold"/>
                <a:cs typeface="Poppins Semi-Bold"/>
                <a:sym typeface="Poppins Semi-Bold"/>
              </a:rPr>
              <a:t>Critères de sélection</a:t>
            </a:r>
          </a:p>
        </p:txBody>
      </p:sp>
      <p:sp>
        <p:nvSpPr>
          <p:cNvPr id="18" name="Freeform 18"/>
          <p:cNvSpPr/>
          <p:nvPr/>
        </p:nvSpPr>
        <p:spPr>
          <a:xfrm rot="5400000">
            <a:off x="1843036" y="4646205"/>
            <a:ext cx="356694" cy="356694"/>
          </a:xfrm>
          <a:custGeom>
            <a:avLst/>
            <a:gdLst/>
            <a:ahLst/>
            <a:cxnLst/>
            <a:rect l="l" t="t" r="r" b="b"/>
            <a:pathLst>
              <a:path w="356694" h="356694">
                <a:moveTo>
                  <a:pt x="0" y="0"/>
                </a:moveTo>
                <a:lnTo>
                  <a:pt x="356694" y="0"/>
                </a:lnTo>
                <a:lnTo>
                  <a:pt x="356694" y="356694"/>
                </a:lnTo>
                <a:lnTo>
                  <a:pt x="0" y="3566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9" name="TextBox 19"/>
          <p:cNvSpPr txBox="1"/>
          <p:nvPr/>
        </p:nvSpPr>
        <p:spPr>
          <a:xfrm>
            <a:off x="2441038" y="4493845"/>
            <a:ext cx="5107817" cy="509076"/>
          </a:xfrm>
          <a:prstGeom prst="rect">
            <a:avLst/>
          </a:prstGeom>
        </p:spPr>
        <p:txBody>
          <a:bodyPr lIns="0" tIns="0" rIns="0" bIns="0" rtlCol="0" anchor="t">
            <a:spAutoFit/>
          </a:bodyPr>
          <a:lstStyle/>
          <a:p>
            <a:pPr algn="l">
              <a:lnSpc>
                <a:spcPts val="3966"/>
              </a:lnSpc>
            </a:pPr>
            <a:r>
              <a:rPr lang="en-US" sz="2833" b="1">
                <a:solidFill>
                  <a:srgbClr val="172763"/>
                </a:solidFill>
                <a:latin typeface="Poppins Semi-Bold"/>
                <a:ea typeface="Poppins Semi-Bold"/>
                <a:cs typeface="Poppins Semi-Bold"/>
                <a:sym typeface="Poppins Semi-Bold"/>
              </a:rPr>
              <a:t>Corpus documentaire</a:t>
            </a:r>
          </a:p>
        </p:txBody>
      </p:sp>
      <p:sp>
        <p:nvSpPr>
          <p:cNvPr id="20" name="Freeform 20"/>
          <p:cNvSpPr/>
          <p:nvPr/>
        </p:nvSpPr>
        <p:spPr>
          <a:xfrm rot="5400000">
            <a:off x="1843036" y="5736324"/>
            <a:ext cx="356694" cy="356694"/>
          </a:xfrm>
          <a:custGeom>
            <a:avLst/>
            <a:gdLst/>
            <a:ahLst/>
            <a:cxnLst/>
            <a:rect l="l" t="t" r="r" b="b"/>
            <a:pathLst>
              <a:path w="356694" h="356694">
                <a:moveTo>
                  <a:pt x="0" y="0"/>
                </a:moveTo>
                <a:lnTo>
                  <a:pt x="356694" y="0"/>
                </a:lnTo>
                <a:lnTo>
                  <a:pt x="356694" y="356694"/>
                </a:lnTo>
                <a:lnTo>
                  <a:pt x="0" y="3566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21" name="Freeform 21"/>
          <p:cNvSpPr/>
          <p:nvPr/>
        </p:nvSpPr>
        <p:spPr>
          <a:xfrm rot="5400000">
            <a:off x="1843036" y="6826443"/>
            <a:ext cx="356694" cy="356694"/>
          </a:xfrm>
          <a:custGeom>
            <a:avLst/>
            <a:gdLst/>
            <a:ahLst/>
            <a:cxnLst/>
            <a:rect l="l" t="t" r="r" b="b"/>
            <a:pathLst>
              <a:path w="356694" h="356694">
                <a:moveTo>
                  <a:pt x="0" y="0"/>
                </a:moveTo>
                <a:lnTo>
                  <a:pt x="356694" y="0"/>
                </a:lnTo>
                <a:lnTo>
                  <a:pt x="356694" y="356694"/>
                </a:lnTo>
                <a:lnTo>
                  <a:pt x="0" y="3566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22" name="TextBox 22"/>
          <p:cNvSpPr txBox="1"/>
          <p:nvPr/>
        </p:nvSpPr>
        <p:spPr>
          <a:xfrm>
            <a:off x="2441038" y="6745337"/>
            <a:ext cx="6293222" cy="509076"/>
          </a:xfrm>
          <a:prstGeom prst="rect">
            <a:avLst/>
          </a:prstGeom>
        </p:spPr>
        <p:txBody>
          <a:bodyPr lIns="0" tIns="0" rIns="0" bIns="0" rtlCol="0" anchor="t">
            <a:spAutoFit/>
          </a:bodyPr>
          <a:lstStyle/>
          <a:p>
            <a:pPr algn="l">
              <a:lnSpc>
                <a:spcPts val="3966"/>
              </a:lnSpc>
            </a:pPr>
            <a:r>
              <a:rPr lang="en-US" sz="2833" b="1">
                <a:solidFill>
                  <a:srgbClr val="172763"/>
                </a:solidFill>
                <a:latin typeface="Poppins Semi-Bold"/>
                <a:ea typeface="Poppins Semi-Bold"/>
                <a:cs typeface="Poppins Semi-Bold"/>
                <a:sym typeface="Poppins Semi-Bold"/>
              </a:rPr>
              <a:t>Analyse</a:t>
            </a:r>
          </a:p>
        </p:txBody>
      </p:sp>
      <p:sp>
        <p:nvSpPr>
          <p:cNvPr id="23" name="TextBox 23"/>
          <p:cNvSpPr txBox="1"/>
          <p:nvPr/>
        </p:nvSpPr>
        <p:spPr>
          <a:xfrm>
            <a:off x="1028700" y="8993504"/>
            <a:ext cx="9037103" cy="231097"/>
          </a:xfrm>
          <a:prstGeom prst="rect">
            <a:avLst/>
          </a:prstGeom>
        </p:spPr>
        <p:txBody>
          <a:bodyPr lIns="0" tIns="0" rIns="0" bIns="0" rtlCol="0" anchor="t">
            <a:spAutoFit/>
          </a:bodyPr>
          <a:lstStyle/>
          <a:p>
            <a:pPr algn="l">
              <a:lnSpc>
                <a:spcPts val="1600"/>
              </a:lnSpc>
            </a:pPr>
            <a:r>
              <a:rPr lang="en-US" sz="1600" b="1">
                <a:solidFill>
                  <a:srgbClr val="172763"/>
                </a:solidFill>
                <a:latin typeface="Poppins Ultra-Bold"/>
                <a:ea typeface="Poppins Ultra-Bold"/>
                <a:cs typeface="Poppins Ultra-Bold"/>
                <a:sym typeface="Poppins Ultra-Bold"/>
              </a:rPr>
              <a:t>La contribution des villes et régions européennes à l'économie circulaire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7293" y="998297"/>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3" name="Freeform 3"/>
          <p:cNvSpPr/>
          <p:nvPr/>
        </p:nvSpPr>
        <p:spPr>
          <a:xfrm>
            <a:off x="1628770" y="1015563"/>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4" name="Freeform 4"/>
          <p:cNvSpPr/>
          <p:nvPr/>
        </p:nvSpPr>
        <p:spPr>
          <a:xfrm>
            <a:off x="16421796" y="8895497"/>
            <a:ext cx="1056003" cy="977050"/>
          </a:xfrm>
          <a:custGeom>
            <a:avLst/>
            <a:gdLst/>
            <a:ahLst/>
            <a:cxnLst/>
            <a:rect l="l" t="t" r="r" b="b"/>
            <a:pathLst>
              <a:path w="1056003" h="977050">
                <a:moveTo>
                  <a:pt x="0" y="0"/>
                </a:moveTo>
                <a:lnTo>
                  <a:pt x="1056004" y="0"/>
                </a:lnTo>
                <a:lnTo>
                  <a:pt x="1056004" y="977049"/>
                </a:lnTo>
                <a:lnTo>
                  <a:pt x="0" y="977049"/>
                </a:lnTo>
                <a:lnTo>
                  <a:pt x="0" y="0"/>
                </a:lnTo>
                <a:close/>
              </a:path>
            </a:pathLst>
          </a:custGeom>
          <a:blipFill>
            <a:blip r:embed="rId7"/>
            <a:stretch>
              <a:fillRect l="-90943" t="-30224" r="-83155" b="-166023"/>
            </a:stretch>
          </a:blipFill>
        </p:spPr>
        <p:txBody>
          <a:bodyPr/>
          <a:lstStyle/>
          <a:p>
            <a:endParaRPr lang="fr-FR"/>
          </a:p>
        </p:txBody>
      </p:sp>
      <p:sp>
        <p:nvSpPr>
          <p:cNvPr id="5" name="Freeform 5"/>
          <p:cNvSpPr/>
          <p:nvPr/>
        </p:nvSpPr>
        <p:spPr>
          <a:xfrm>
            <a:off x="1863339" y="2133585"/>
            <a:ext cx="8871509" cy="6276592"/>
          </a:xfrm>
          <a:custGeom>
            <a:avLst/>
            <a:gdLst/>
            <a:ahLst/>
            <a:cxnLst/>
            <a:rect l="l" t="t" r="r" b="b"/>
            <a:pathLst>
              <a:path w="8871509" h="6276592">
                <a:moveTo>
                  <a:pt x="0" y="0"/>
                </a:moveTo>
                <a:lnTo>
                  <a:pt x="8871509" y="0"/>
                </a:lnTo>
                <a:lnTo>
                  <a:pt x="8871509" y="6276592"/>
                </a:lnTo>
                <a:lnTo>
                  <a:pt x="0" y="6276592"/>
                </a:lnTo>
                <a:lnTo>
                  <a:pt x="0" y="0"/>
                </a:lnTo>
                <a:close/>
              </a:path>
            </a:pathLst>
          </a:custGeom>
          <a:blipFill>
            <a:blip r:embed="rId8"/>
            <a:stretch>
              <a:fillRect/>
            </a:stretch>
          </a:blipFill>
        </p:spPr>
        <p:txBody>
          <a:bodyPr/>
          <a:lstStyle/>
          <a:p>
            <a:endParaRPr lang="fr-FR"/>
          </a:p>
        </p:txBody>
      </p:sp>
      <p:sp>
        <p:nvSpPr>
          <p:cNvPr id="6" name="TextBox 6"/>
          <p:cNvSpPr txBox="1"/>
          <p:nvPr/>
        </p:nvSpPr>
        <p:spPr>
          <a:xfrm>
            <a:off x="2423435" y="981588"/>
            <a:ext cx="14662106" cy="666730"/>
          </a:xfrm>
          <a:prstGeom prst="rect">
            <a:avLst/>
          </a:prstGeom>
        </p:spPr>
        <p:txBody>
          <a:bodyPr lIns="0" tIns="0" rIns="0" bIns="0" rtlCol="0" anchor="t">
            <a:spAutoFit/>
          </a:bodyPr>
          <a:lstStyle/>
          <a:p>
            <a:pPr algn="l">
              <a:lnSpc>
                <a:spcPts val="3975"/>
              </a:lnSpc>
            </a:pPr>
            <a:r>
              <a:rPr lang="en-US" sz="6000" b="1">
                <a:solidFill>
                  <a:srgbClr val="172763"/>
                </a:solidFill>
                <a:latin typeface="Poppins Bold"/>
                <a:ea typeface="Poppins Bold"/>
                <a:cs typeface="Poppins Bold"/>
                <a:sym typeface="Poppins Bold"/>
              </a:rPr>
              <a:t>Les villes et les régions étudiées</a:t>
            </a:r>
          </a:p>
        </p:txBody>
      </p:sp>
      <p:sp>
        <p:nvSpPr>
          <p:cNvPr id="7" name="TextBox 7"/>
          <p:cNvSpPr txBox="1"/>
          <p:nvPr/>
        </p:nvSpPr>
        <p:spPr>
          <a:xfrm>
            <a:off x="1008767" y="9162396"/>
            <a:ext cx="1709144" cy="264796"/>
          </a:xfrm>
          <a:prstGeom prst="rect">
            <a:avLst/>
          </a:prstGeom>
        </p:spPr>
        <p:txBody>
          <a:bodyPr lIns="0" tIns="0" rIns="0" bIns="0" rtlCol="0" anchor="t">
            <a:spAutoFit/>
          </a:bodyPr>
          <a:lstStyle/>
          <a:p>
            <a:pPr algn="l">
              <a:lnSpc>
                <a:spcPts val="1800"/>
              </a:lnSpc>
            </a:pPr>
            <a:r>
              <a:rPr lang="en-US" sz="1800" b="1">
                <a:solidFill>
                  <a:srgbClr val="FFFFFF"/>
                </a:solidFill>
                <a:latin typeface="Poppins Ultra-Bold"/>
                <a:ea typeface="Poppins Ultra-Bold"/>
                <a:cs typeface="Poppins Ultra-Bold"/>
                <a:sym typeface="Poppins Ultra-Bold"/>
              </a:rPr>
              <a:t>Title</a:t>
            </a:r>
          </a:p>
        </p:txBody>
      </p:sp>
      <p:sp>
        <p:nvSpPr>
          <p:cNvPr id="8" name="TextBox 8"/>
          <p:cNvSpPr txBox="1"/>
          <p:nvPr/>
        </p:nvSpPr>
        <p:spPr>
          <a:xfrm>
            <a:off x="11373211" y="2677667"/>
            <a:ext cx="5886089" cy="5645503"/>
          </a:xfrm>
          <a:prstGeom prst="rect">
            <a:avLst/>
          </a:prstGeom>
        </p:spPr>
        <p:txBody>
          <a:bodyPr lIns="0" tIns="0" rIns="0" bIns="0" rtlCol="0" anchor="t">
            <a:spAutoFit/>
          </a:bodyPr>
          <a:lstStyle/>
          <a:p>
            <a:pPr marL="431799" lvl="1" indent="-215899" algn="l">
              <a:lnSpc>
                <a:spcPts val="2799"/>
              </a:lnSpc>
              <a:buFont typeface="Arial"/>
              <a:buChar char="•"/>
            </a:pPr>
            <a:r>
              <a:rPr lang="en-US" sz="1999" b="1">
                <a:solidFill>
                  <a:srgbClr val="172763"/>
                </a:solidFill>
                <a:latin typeface="Poppins Bold"/>
                <a:ea typeface="Poppins Bold"/>
                <a:cs typeface="Poppins Bold"/>
                <a:sym typeface="Poppins Bold"/>
              </a:rPr>
              <a:t>54 documents de planification </a:t>
            </a:r>
            <a:r>
              <a:rPr lang="en-US" sz="1999">
                <a:solidFill>
                  <a:srgbClr val="172763"/>
                </a:solidFill>
                <a:latin typeface="Poppins"/>
                <a:ea typeface="Poppins"/>
                <a:cs typeface="Poppins"/>
                <a:sym typeface="Poppins"/>
              </a:rPr>
              <a:t>:</a:t>
            </a:r>
            <a:r>
              <a:rPr lang="en-US" sz="1999" b="1">
                <a:solidFill>
                  <a:srgbClr val="172763"/>
                </a:solidFill>
                <a:latin typeface="Poppins Bold"/>
                <a:ea typeface="Poppins Bold"/>
                <a:cs typeface="Poppins Bold"/>
                <a:sym typeface="Poppins Bold"/>
              </a:rPr>
              <a:t> </a:t>
            </a:r>
            <a:r>
              <a:rPr lang="en-US" sz="1999">
                <a:solidFill>
                  <a:srgbClr val="172763"/>
                </a:solidFill>
                <a:latin typeface="Poppins"/>
                <a:ea typeface="Poppins"/>
                <a:cs typeface="Poppins"/>
                <a:sym typeface="Poppins"/>
              </a:rPr>
              <a:t>37 élaborés par des villes et 17 par des régions, publiés entre 2016 et 2025. On observe une forte accélération après le Plan d’action de 2020 : seuls 18 documents avaient été publiés avant cette date.</a:t>
            </a:r>
          </a:p>
          <a:p>
            <a:pPr algn="l">
              <a:lnSpc>
                <a:spcPts val="2799"/>
              </a:lnSpc>
            </a:pPr>
            <a:endParaRPr lang="en-US" sz="1999">
              <a:solidFill>
                <a:srgbClr val="172763"/>
              </a:solidFill>
              <a:latin typeface="Poppins"/>
              <a:ea typeface="Poppins"/>
              <a:cs typeface="Poppins"/>
              <a:sym typeface="Poppins"/>
            </a:endParaRPr>
          </a:p>
          <a:p>
            <a:pPr marL="431799" lvl="1" indent="-215899" algn="l">
              <a:lnSpc>
                <a:spcPts val="2799"/>
              </a:lnSpc>
              <a:buFont typeface="Arial"/>
              <a:buChar char="•"/>
            </a:pPr>
            <a:r>
              <a:rPr lang="en-US" sz="1999" b="1">
                <a:solidFill>
                  <a:srgbClr val="172763"/>
                </a:solidFill>
                <a:latin typeface="Poppins Bold"/>
                <a:ea typeface="Poppins Bold"/>
                <a:cs typeface="Poppins Bold"/>
                <a:sym typeface="Poppins Bold"/>
              </a:rPr>
              <a:t>L’Europe de l’Ouest concentre la majorité de ces démarches </a:t>
            </a:r>
            <a:r>
              <a:rPr lang="en-US" sz="1999">
                <a:solidFill>
                  <a:srgbClr val="172763"/>
                </a:solidFill>
                <a:latin typeface="Poppins"/>
                <a:ea typeface="Poppins"/>
                <a:cs typeface="Poppins"/>
                <a:sym typeface="Poppins"/>
              </a:rPr>
              <a:t>(67 % du corpus). Parmi les premiers à s’engager : Amsterdam (2015), Bruxelles (2016), Paris (2017), Londres (2017). Ces territoires pionniers ont depuis élaboré des stratégies de deuxième génération, qui figurent également dans notre analyse.</a:t>
            </a:r>
          </a:p>
          <a:p>
            <a:pPr algn="l">
              <a:lnSpc>
                <a:spcPts val="2799"/>
              </a:lnSpc>
            </a:pPr>
            <a:endParaRPr lang="en-US" sz="1999">
              <a:solidFill>
                <a:srgbClr val="172763"/>
              </a:solidFill>
              <a:latin typeface="Poppins"/>
              <a:ea typeface="Poppins"/>
              <a:cs typeface="Poppins"/>
              <a:sym typeface="Poppins"/>
            </a:endParaRPr>
          </a:p>
        </p:txBody>
      </p:sp>
      <p:sp>
        <p:nvSpPr>
          <p:cNvPr id="9" name="TextBox 9"/>
          <p:cNvSpPr txBox="1"/>
          <p:nvPr/>
        </p:nvSpPr>
        <p:spPr>
          <a:xfrm>
            <a:off x="1028700" y="8993504"/>
            <a:ext cx="9839923" cy="231097"/>
          </a:xfrm>
          <a:prstGeom prst="rect">
            <a:avLst/>
          </a:prstGeom>
        </p:spPr>
        <p:txBody>
          <a:bodyPr lIns="0" tIns="0" rIns="0" bIns="0" rtlCol="0" anchor="t">
            <a:spAutoFit/>
          </a:bodyPr>
          <a:lstStyle/>
          <a:p>
            <a:pPr algn="l">
              <a:lnSpc>
                <a:spcPts val="1600"/>
              </a:lnSpc>
            </a:pPr>
            <a:r>
              <a:rPr lang="en-US" sz="1600" b="1">
                <a:solidFill>
                  <a:srgbClr val="172763"/>
                </a:solidFill>
                <a:latin typeface="Poppins Bold"/>
                <a:ea typeface="Poppins Bold"/>
                <a:cs typeface="Poppins Bold"/>
                <a:sym typeface="Poppins Bold"/>
              </a:rPr>
              <a:t>La contribution des villes et régions européennes à l'économie circulaire</a:t>
            </a:r>
          </a:p>
        </p:txBody>
      </p:sp>
      <p:sp>
        <p:nvSpPr>
          <p:cNvPr id="10" name="TextBox 10"/>
          <p:cNvSpPr txBox="1"/>
          <p:nvPr/>
        </p:nvSpPr>
        <p:spPr>
          <a:xfrm>
            <a:off x="1863339" y="8503792"/>
            <a:ext cx="9839923" cy="219076"/>
          </a:xfrm>
          <a:prstGeom prst="rect">
            <a:avLst/>
          </a:prstGeom>
        </p:spPr>
        <p:txBody>
          <a:bodyPr lIns="0" tIns="0" rIns="0" bIns="0" rtlCol="0" anchor="t">
            <a:spAutoFit/>
          </a:bodyPr>
          <a:lstStyle/>
          <a:p>
            <a:pPr algn="l">
              <a:lnSpc>
                <a:spcPts val="1500"/>
              </a:lnSpc>
            </a:pPr>
            <a:r>
              <a:rPr lang="en-US" sz="1500">
                <a:solidFill>
                  <a:srgbClr val="172763"/>
                </a:solidFill>
                <a:latin typeface="Poppins"/>
                <a:ea typeface="Poppins"/>
                <a:cs typeface="Poppins"/>
                <a:sym typeface="Poppins"/>
              </a:rPr>
              <a:t>© Mathis Popoff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8767" y="1144751"/>
            <a:ext cx="368344" cy="36834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4" name="TextBox 4"/>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5" name="Group 5"/>
          <p:cNvGrpSpPr/>
          <p:nvPr/>
        </p:nvGrpSpPr>
        <p:grpSpPr>
          <a:xfrm>
            <a:off x="1490244" y="1144751"/>
            <a:ext cx="368344" cy="3683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7" name="TextBox 7"/>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8" name="TextBox 8"/>
          <p:cNvSpPr txBox="1"/>
          <p:nvPr/>
        </p:nvSpPr>
        <p:spPr>
          <a:xfrm>
            <a:off x="1863339" y="3938935"/>
            <a:ext cx="6541401" cy="3530821"/>
          </a:xfrm>
          <a:prstGeom prst="rect">
            <a:avLst/>
          </a:prstGeom>
        </p:spPr>
        <p:txBody>
          <a:bodyPr lIns="0" tIns="0" rIns="0" bIns="0" rtlCol="0" anchor="t">
            <a:spAutoFit/>
          </a:bodyPr>
          <a:lstStyle/>
          <a:p>
            <a:pPr marL="431799" lvl="1" indent="-215899" algn="l">
              <a:lnSpc>
                <a:spcPts val="2799"/>
              </a:lnSpc>
              <a:buFont typeface="Arial"/>
              <a:buChar char="•"/>
            </a:pPr>
            <a:r>
              <a:rPr lang="en-US" sz="1999">
                <a:solidFill>
                  <a:srgbClr val="172763"/>
                </a:solidFill>
                <a:latin typeface="Poppins"/>
                <a:ea typeface="Poppins"/>
                <a:cs typeface="Poppins"/>
                <a:sym typeface="Poppins"/>
              </a:rPr>
              <a:t>De nombreuses villes et régions participent à des initiatives, des projets pilotes ou des programmes financés par l’UE. Mais la plupart n’ont pas encore adopté de stratégie dédiée.</a:t>
            </a:r>
          </a:p>
          <a:p>
            <a:pPr algn="l">
              <a:lnSpc>
                <a:spcPts val="2799"/>
              </a:lnSpc>
            </a:pPr>
            <a:endParaRPr lang="en-US" sz="1999">
              <a:solidFill>
                <a:srgbClr val="172763"/>
              </a:solidFill>
              <a:latin typeface="Poppins"/>
              <a:ea typeface="Poppins"/>
              <a:cs typeface="Poppins"/>
              <a:sym typeface="Poppins"/>
            </a:endParaRPr>
          </a:p>
          <a:p>
            <a:pPr marL="431799" lvl="1" indent="-215899" algn="l">
              <a:lnSpc>
                <a:spcPts val="2799"/>
              </a:lnSpc>
              <a:buFont typeface="Arial"/>
              <a:buChar char="•"/>
            </a:pPr>
            <a:r>
              <a:rPr lang="en-US" sz="1999">
                <a:solidFill>
                  <a:srgbClr val="172763"/>
                </a:solidFill>
                <a:latin typeface="Poppins"/>
                <a:ea typeface="Poppins"/>
                <a:cs typeface="Poppins"/>
                <a:sym typeface="Poppins"/>
              </a:rPr>
              <a:t>Sans feuille de route locale ou régionale, et sans leadership institutionnel fort, les ambitions circulaires restent souvent limitées à court terme et dispersées.</a:t>
            </a:r>
          </a:p>
          <a:p>
            <a:pPr algn="l">
              <a:lnSpc>
                <a:spcPts val="2799"/>
              </a:lnSpc>
            </a:pPr>
            <a:endParaRPr lang="en-US" sz="1999">
              <a:solidFill>
                <a:srgbClr val="172763"/>
              </a:solidFill>
              <a:latin typeface="Poppins"/>
              <a:ea typeface="Poppins"/>
              <a:cs typeface="Poppins"/>
              <a:sym typeface="Poppins"/>
            </a:endParaRPr>
          </a:p>
        </p:txBody>
      </p:sp>
      <p:sp>
        <p:nvSpPr>
          <p:cNvPr id="9" name="TextBox 9"/>
          <p:cNvSpPr txBox="1"/>
          <p:nvPr/>
        </p:nvSpPr>
        <p:spPr>
          <a:xfrm>
            <a:off x="2134466" y="953001"/>
            <a:ext cx="11097618" cy="799514"/>
          </a:xfrm>
          <a:prstGeom prst="rect">
            <a:avLst/>
          </a:prstGeom>
        </p:spPr>
        <p:txBody>
          <a:bodyPr lIns="0" tIns="0" rIns="0" bIns="0" rtlCol="0" anchor="t">
            <a:spAutoFit/>
          </a:bodyPr>
          <a:lstStyle/>
          <a:p>
            <a:pPr algn="l">
              <a:lnSpc>
                <a:spcPts val="5600"/>
              </a:lnSpc>
            </a:pPr>
            <a:r>
              <a:rPr lang="en-US" sz="5600" b="1">
                <a:solidFill>
                  <a:srgbClr val="172763"/>
                </a:solidFill>
                <a:latin typeface="Poppins Bold"/>
                <a:ea typeface="Poppins Bold"/>
                <a:cs typeface="Poppins Bold"/>
                <a:sym typeface="Poppins Bold"/>
              </a:rPr>
              <a:t>Pourquoi si peu de stratégies ?</a:t>
            </a:r>
          </a:p>
        </p:txBody>
      </p:sp>
      <p:sp>
        <p:nvSpPr>
          <p:cNvPr id="10" name="TextBox 10"/>
          <p:cNvSpPr txBox="1"/>
          <p:nvPr/>
        </p:nvSpPr>
        <p:spPr>
          <a:xfrm>
            <a:off x="2062693" y="2689518"/>
            <a:ext cx="7107252" cy="728913"/>
          </a:xfrm>
          <a:prstGeom prst="rect">
            <a:avLst/>
          </a:prstGeom>
        </p:spPr>
        <p:txBody>
          <a:bodyPr lIns="0" tIns="0" rIns="0" bIns="0" rtlCol="0" anchor="t">
            <a:spAutoFit/>
          </a:bodyPr>
          <a:lstStyle/>
          <a:p>
            <a:pPr algn="l">
              <a:lnSpc>
                <a:spcPts val="2871"/>
              </a:lnSpc>
            </a:pPr>
            <a:r>
              <a:rPr lang="en-US" sz="2050" b="1" dirty="0">
                <a:solidFill>
                  <a:srgbClr val="002060"/>
                </a:solidFill>
                <a:latin typeface="Poppins Bold"/>
                <a:ea typeface="Poppins Bold"/>
                <a:cs typeface="Poppins Bold"/>
                <a:sym typeface="Poppins Bold"/>
              </a:rPr>
              <a:t>BEAUCOUP D’INITIATIVES, MAIS PEU DE STRATÉGIES DÉDIÉES</a:t>
            </a:r>
          </a:p>
        </p:txBody>
      </p:sp>
      <p:sp>
        <p:nvSpPr>
          <p:cNvPr id="11" name="AutoShape 11"/>
          <p:cNvSpPr/>
          <p:nvPr/>
        </p:nvSpPr>
        <p:spPr>
          <a:xfrm>
            <a:off x="1397044" y="2901540"/>
            <a:ext cx="466295" cy="0"/>
          </a:xfrm>
          <a:prstGeom prst="line">
            <a:avLst/>
          </a:prstGeom>
          <a:ln w="38100" cap="flat">
            <a:solidFill>
              <a:srgbClr val="172763"/>
            </a:solidFill>
            <a:prstDash val="solid"/>
            <a:headEnd type="none" w="sm" len="sm"/>
            <a:tailEnd type="none" w="sm" len="sm"/>
          </a:ln>
        </p:spPr>
        <p:txBody>
          <a:bodyPr/>
          <a:lstStyle/>
          <a:p>
            <a:endParaRPr lang="fr-FR"/>
          </a:p>
        </p:txBody>
      </p:sp>
      <p:grpSp>
        <p:nvGrpSpPr>
          <p:cNvPr id="12" name="Group 12"/>
          <p:cNvGrpSpPr/>
          <p:nvPr/>
        </p:nvGrpSpPr>
        <p:grpSpPr>
          <a:xfrm>
            <a:off x="3051244" y="9007875"/>
            <a:ext cx="38100" cy="226530"/>
            <a:chOff x="0" y="0"/>
            <a:chExt cx="50800" cy="302040"/>
          </a:xfrm>
        </p:grpSpPr>
        <p:sp>
          <p:nvSpPr>
            <p:cNvPr id="13" name="Freeform 13"/>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14" name="Group 14"/>
          <p:cNvGrpSpPr/>
          <p:nvPr/>
        </p:nvGrpSpPr>
        <p:grpSpPr>
          <a:xfrm>
            <a:off x="-367106" y="8432900"/>
            <a:ext cx="19022211" cy="2203467"/>
            <a:chOff x="0" y="0"/>
            <a:chExt cx="5009965" cy="580337"/>
          </a:xfrm>
        </p:grpSpPr>
        <p:sp>
          <p:nvSpPr>
            <p:cNvPr id="15" name="Freeform 15"/>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6" name="TextBox 16"/>
            <p:cNvSpPr txBox="1"/>
            <p:nvPr/>
          </p:nvSpPr>
          <p:spPr>
            <a:xfrm>
              <a:off x="0" y="28575"/>
              <a:ext cx="5009965" cy="551762"/>
            </a:xfrm>
            <a:prstGeom prst="rect">
              <a:avLst/>
            </a:prstGeom>
          </p:spPr>
          <p:txBody>
            <a:bodyPr lIns="50800" tIns="50800" rIns="50800" bIns="50800" rtlCol="0" anchor="ctr"/>
            <a:lstStyle/>
            <a:p>
              <a:pPr algn="ctr">
                <a:lnSpc>
                  <a:spcPts val="2600"/>
                </a:lnSpc>
              </a:pPr>
              <a:endParaRPr/>
            </a:p>
          </p:txBody>
        </p:sp>
      </p:grpSp>
      <p:sp>
        <p:nvSpPr>
          <p:cNvPr id="17" name="TextBox 17"/>
          <p:cNvSpPr txBox="1"/>
          <p:nvPr/>
        </p:nvSpPr>
        <p:spPr>
          <a:xfrm>
            <a:off x="1008767" y="9162396"/>
            <a:ext cx="10864776" cy="231097"/>
          </a:xfrm>
          <a:prstGeom prst="rect">
            <a:avLst/>
          </a:prstGeom>
        </p:spPr>
        <p:txBody>
          <a:bodyPr lIns="0" tIns="0" rIns="0" bIns="0" rtlCol="0" anchor="t">
            <a:spAutoFit/>
          </a:bodyPr>
          <a:lstStyle/>
          <a:p>
            <a:pPr algn="l">
              <a:lnSpc>
                <a:spcPts val="1600"/>
              </a:lnSpc>
            </a:pPr>
            <a:r>
              <a:rPr lang="en-US" sz="1600" b="1">
                <a:solidFill>
                  <a:srgbClr val="FFFFFF"/>
                </a:solidFill>
                <a:latin typeface="Poppins Ultra-Bold"/>
                <a:ea typeface="Poppins Ultra-Bold"/>
                <a:cs typeface="Poppins Ultra-Bold"/>
                <a:sym typeface="Poppins Ultra-Bold"/>
              </a:rPr>
              <a:t>La contribution des villes et régions européennes à l'économie circulaire</a:t>
            </a:r>
          </a:p>
        </p:txBody>
      </p:sp>
      <p:sp>
        <p:nvSpPr>
          <p:cNvPr id="18" name="TextBox 18"/>
          <p:cNvSpPr txBox="1"/>
          <p:nvPr/>
        </p:nvSpPr>
        <p:spPr>
          <a:xfrm>
            <a:off x="10152048" y="2689518"/>
            <a:ext cx="7107252" cy="352532"/>
          </a:xfrm>
          <a:prstGeom prst="rect">
            <a:avLst/>
          </a:prstGeom>
        </p:spPr>
        <p:txBody>
          <a:bodyPr lIns="0" tIns="0" rIns="0" bIns="0" rtlCol="0" anchor="t">
            <a:spAutoFit/>
          </a:bodyPr>
          <a:lstStyle/>
          <a:p>
            <a:pPr algn="l">
              <a:lnSpc>
                <a:spcPts val="2871"/>
              </a:lnSpc>
            </a:pPr>
            <a:r>
              <a:rPr lang="en-US" sz="2050" b="1">
                <a:solidFill>
                  <a:srgbClr val="002060"/>
                </a:solidFill>
                <a:latin typeface="Poppins Bold"/>
                <a:ea typeface="Poppins Bold"/>
                <a:cs typeface="Poppins Bold"/>
                <a:sym typeface="Poppins Bold"/>
              </a:rPr>
              <a:t>DES ENGAGEMENTS DILUÉS DANS D’AUTRES PLANS</a:t>
            </a:r>
          </a:p>
        </p:txBody>
      </p:sp>
      <p:sp>
        <p:nvSpPr>
          <p:cNvPr id="19" name="AutoShape 19"/>
          <p:cNvSpPr/>
          <p:nvPr/>
        </p:nvSpPr>
        <p:spPr>
          <a:xfrm>
            <a:off x="9486399" y="2901540"/>
            <a:ext cx="466295" cy="0"/>
          </a:xfrm>
          <a:prstGeom prst="line">
            <a:avLst/>
          </a:prstGeom>
          <a:ln w="38100" cap="flat">
            <a:solidFill>
              <a:srgbClr val="172763"/>
            </a:solidFill>
            <a:prstDash val="solid"/>
            <a:headEnd type="none" w="sm" len="sm"/>
            <a:tailEnd type="none" w="sm" len="sm"/>
          </a:ln>
        </p:spPr>
        <p:txBody>
          <a:bodyPr/>
          <a:lstStyle/>
          <a:p>
            <a:endParaRPr lang="fr-FR"/>
          </a:p>
        </p:txBody>
      </p:sp>
      <p:sp>
        <p:nvSpPr>
          <p:cNvPr id="20" name="AutoShape 20"/>
          <p:cNvSpPr/>
          <p:nvPr/>
        </p:nvSpPr>
        <p:spPr>
          <a:xfrm>
            <a:off x="14237158" y="6779092"/>
            <a:ext cx="282113" cy="0"/>
          </a:xfrm>
          <a:prstGeom prst="line">
            <a:avLst/>
          </a:prstGeom>
          <a:ln w="19050" cap="flat">
            <a:solidFill>
              <a:srgbClr val="172763"/>
            </a:solidFill>
            <a:prstDash val="solid"/>
            <a:headEnd type="none" w="sm" len="sm"/>
            <a:tailEnd type="none" w="sm" len="sm"/>
          </a:ln>
        </p:spPr>
        <p:txBody>
          <a:bodyPr/>
          <a:lstStyle/>
          <a:p>
            <a:endParaRPr lang="fr-FR"/>
          </a:p>
        </p:txBody>
      </p:sp>
      <p:sp>
        <p:nvSpPr>
          <p:cNvPr id="21" name="Freeform 21"/>
          <p:cNvSpPr/>
          <p:nvPr/>
        </p:nvSpPr>
        <p:spPr>
          <a:xfrm>
            <a:off x="9169945" y="4000023"/>
            <a:ext cx="8453441" cy="2779069"/>
          </a:xfrm>
          <a:custGeom>
            <a:avLst/>
            <a:gdLst/>
            <a:ahLst/>
            <a:cxnLst/>
            <a:rect l="l" t="t" r="r" b="b"/>
            <a:pathLst>
              <a:path w="8453441" h="2779069">
                <a:moveTo>
                  <a:pt x="0" y="0"/>
                </a:moveTo>
                <a:lnTo>
                  <a:pt x="8453441" y="0"/>
                </a:lnTo>
                <a:lnTo>
                  <a:pt x="8453441" y="2779069"/>
                </a:lnTo>
                <a:lnTo>
                  <a:pt x="0" y="2779069"/>
                </a:lnTo>
                <a:lnTo>
                  <a:pt x="0" y="0"/>
                </a:lnTo>
                <a:close/>
              </a:path>
            </a:pathLst>
          </a:custGeom>
          <a:blipFill>
            <a:blip r:embed="rId3"/>
            <a:stretch>
              <a:fillRect/>
            </a:stretch>
          </a:blipFill>
        </p:spPr>
        <p:txBody>
          <a:bodyPr/>
          <a:lstStyle/>
          <a:p>
            <a:endParaRPr lang="fr-FR"/>
          </a:p>
        </p:txBody>
      </p:sp>
      <p:sp>
        <p:nvSpPr>
          <p:cNvPr id="22" name="Freeform 22"/>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4"/>
            <a:stretch>
              <a:fillRect l="-85427" t="-24016" r="-82863" b="-150612"/>
            </a:stretch>
          </a:blipFill>
        </p:spPr>
        <p:txBody>
          <a:bodyPr/>
          <a:lstStyle/>
          <a:p>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7293" y="998297"/>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3" name="Freeform 3"/>
          <p:cNvSpPr/>
          <p:nvPr/>
        </p:nvSpPr>
        <p:spPr>
          <a:xfrm>
            <a:off x="1628770" y="1015563"/>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grpSp>
        <p:nvGrpSpPr>
          <p:cNvPr id="4" name="Group 4"/>
          <p:cNvGrpSpPr/>
          <p:nvPr/>
        </p:nvGrpSpPr>
        <p:grpSpPr>
          <a:xfrm>
            <a:off x="-367106" y="8432900"/>
            <a:ext cx="19022211" cy="2203467"/>
            <a:chOff x="0" y="0"/>
            <a:chExt cx="5009965" cy="580337"/>
          </a:xfrm>
        </p:grpSpPr>
        <p:sp>
          <p:nvSpPr>
            <p:cNvPr id="5" name="Freeform 5"/>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6" name="TextBox 6"/>
            <p:cNvSpPr txBox="1"/>
            <p:nvPr/>
          </p:nvSpPr>
          <p:spPr>
            <a:xfrm>
              <a:off x="0" y="28575"/>
              <a:ext cx="5009965" cy="551762"/>
            </a:xfrm>
            <a:prstGeom prst="rect">
              <a:avLst/>
            </a:prstGeom>
          </p:spPr>
          <p:txBody>
            <a:bodyPr lIns="50800" tIns="50800" rIns="50800" bIns="50800" rtlCol="0" anchor="ctr"/>
            <a:lstStyle/>
            <a:p>
              <a:pPr algn="ctr">
                <a:lnSpc>
                  <a:spcPts val="2600"/>
                </a:lnSpc>
              </a:pPr>
              <a:endParaRPr/>
            </a:p>
          </p:txBody>
        </p:sp>
      </p:grpSp>
      <p:sp>
        <p:nvSpPr>
          <p:cNvPr id="7" name="AutoShape 7"/>
          <p:cNvSpPr/>
          <p:nvPr/>
        </p:nvSpPr>
        <p:spPr>
          <a:xfrm>
            <a:off x="1331465" y="2537058"/>
            <a:ext cx="466295" cy="0"/>
          </a:xfrm>
          <a:prstGeom prst="line">
            <a:avLst/>
          </a:prstGeom>
          <a:ln w="38100" cap="flat">
            <a:solidFill>
              <a:srgbClr val="172763"/>
            </a:solidFill>
            <a:prstDash val="solid"/>
            <a:headEnd type="none" w="sm" len="sm"/>
            <a:tailEnd type="none" w="sm" len="sm"/>
          </a:ln>
        </p:spPr>
        <p:txBody>
          <a:bodyPr/>
          <a:lstStyle/>
          <a:p>
            <a:endParaRPr lang="fr-FR"/>
          </a:p>
        </p:txBody>
      </p:sp>
      <p:sp>
        <p:nvSpPr>
          <p:cNvPr id="8" name="AutoShape 8"/>
          <p:cNvSpPr/>
          <p:nvPr/>
        </p:nvSpPr>
        <p:spPr>
          <a:xfrm>
            <a:off x="9313269" y="2491983"/>
            <a:ext cx="466295" cy="0"/>
          </a:xfrm>
          <a:prstGeom prst="line">
            <a:avLst/>
          </a:prstGeom>
          <a:ln w="38100" cap="flat">
            <a:solidFill>
              <a:srgbClr val="172763"/>
            </a:solidFill>
            <a:prstDash val="solid"/>
            <a:headEnd type="none" w="sm" len="sm"/>
            <a:tailEnd type="none" w="sm" len="sm"/>
          </a:ln>
        </p:spPr>
        <p:txBody>
          <a:bodyPr/>
          <a:lstStyle/>
          <a:p>
            <a:endParaRPr lang="fr-FR"/>
          </a:p>
        </p:txBody>
      </p:sp>
      <p:sp>
        <p:nvSpPr>
          <p:cNvPr id="9" name="Freeform 9"/>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7"/>
            <a:stretch>
              <a:fillRect l="-85427" t="-24016" r="-82863" b="-150612"/>
            </a:stretch>
          </a:blipFill>
        </p:spPr>
        <p:txBody>
          <a:bodyPr/>
          <a:lstStyle/>
          <a:p>
            <a:endParaRPr lang="fr-FR"/>
          </a:p>
        </p:txBody>
      </p:sp>
      <p:sp>
        <p:nvSpPr>
          <p:cNvPr id="10" name="Freeform 10"/>
          <p:cNvSpPr/>
          <p:nvPr/>
        </p:nvSpPr>
        <p:spPr>
          <a:xfrm>
            <a:off x="956707" y="4283992"/>
            <a:ext cx="672063" cy="689617"/>
          </a:xfrm>
          <a:custGeom>
            <a:avLst/>
            <a:gdLst/>
            <a:ahLst/>
            <a:cxnLst/>
            <a:rect l="l" t="t" r="r" b="b"/>
            <a:pathLst>
              <a:path w="672063" h="689617">
                <a:moveTo>
                  <a:pt x="0" y="0"/>
                </a:moveTo>
                <a:lnTo>
                  <a:pt x="672063" y="0"/>
                </a:lnTo>
                <a:lnTo>
                  <a:pt x="672063" y="689616"/>
                </a:lnTo>
                <a:lnTo>
                  <a:pt x="0" y="6896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11" name="TextBox 11"/>
          <p:cNvSpPr txBox="1"/>
          <p:nvPr/>
        </p:nvSpPr>
        <p:spPr>
          <a:xfrm>
            <a:off x="2283258" y="799084"/>
            <a:ext cx="14662106" cy="852193"/>
          </a:xfrm>
          <a:prstGeom prst="rect">
            <a:avLst/>
          </a:prstGeom>
        </p:spPr>
        <p:txBody>
          <a:bodyPr lIns="0" tIns="0" rIns="0" bIns="0" rtlCol="0" anchor="t">
            <a:spAutoFit/>
          </a:bodyPr>
          <a:lstStyle/>
          <a:p>
            <a:pPr algn="l">
              <a:lnSpc>
                <a:spcPts val="6160"/>
              </a:lnSpc>
            </a:pPr>
            <a:r>
              <a:rPr lang="en-US" sz="5600" b="1">
                <a:solidFill>
                  <a:srgbClr val="172763"/>
                </a:solidFill>
                <a:latin typeface="Poppins Bold"/>
                <a:ea typeface="Poppins Bold"/>
                <a:cs typeface="Poppins Bold"/>
                <a:sym typeface="Poppins Bold"/>
              </a:rPr>
              <a:t>Description du corpus</a:t>
            </a:r>
          </a:p>
        </p:txBody>
      </p:sp>
      <p:sp>
        <p:nvSpPr>
          <p:cNvPr id="12" name="TextBox 12"/>
          <p:cNvSpPr txBox="1"/>
          <p:nvPr/>
        </p:nvSpPr>
        <p:spPr>
          <a:xfrm>
            <a:off x="1008767" y="9162396"/>
            <a:ext cx="7737676" cy="231097"/>
          </a:xfrm>
          <a:prstGeom prst="rect">
            <a:avLst/>
          </a:prstGeom>
        </p:spPr>
        <p:txBody>
          <a:bodyPr lIns="0" tIns="0" rIns="0" bIns="0" rtlCol="0" anchor="t">
            <a:spAutoFit/>
          </a:bodyPr>
          <a:lstStyle/>
          <a:p>
            <a:pPr algn="l">
              <a:lnSpc>
                <a:spcPts val="1600"/>
              </a:lnSpc>
            </a:pPr>
            <a:r>
              <a:rPr lang="en-US" sz="1600" b="1">
                <a:solidFill>
                  <a:srgbClr val="FFFFFF"/>
                </a:solidFill>
                <a:latin typeface="Poppins Ultra-Bold"/>
                <a:ea typeface="Poppins Ultra-Bold"/>
                <a:cs typeface="Poppins Ultra-Bold"/>
                <a:sym typeface="Poppins Ultra-Bold"/>
              </a:rPr>
              <a:t>La contribution des villes et régions européennes à l'économie circulaire</a:t>
            </a:r>
          </a:p>
        </p:txBody>
      </p:sp>
      <p:sp>
        <p:nvSpPr>
          <p:cNvPr id="13" name="TextBox 13"/>
          <p:cNvSpPr txBox="1"/>
          <p:nvPr/>
        </p:nvSpPr>
        <p:spPr>
          <a:xfrm>
            <a:off x="9877817" y="2802733"/>
            <a:ext cx="6582141" cy="4245240"/>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172763"/>
                </a:solidFill>
                <a:latin typeface="Poppins"/>
                <a:ea typeface="Poppins"/>
                <a:cs typeface="Poppins"/>
                <a:sym typeface="Poppins"/>
              </a:rPr>
              <a:t>Elles s’appuient fréquemment sur </a:t>
            </a:r>
            <a:r>
              <a:rPr lang="en-US" sz="2000" b="1">
                <a:solidFill>
                  <a:srgbClr val="172763"/>
                </a:solidFill>
                <a:latin typeface="Poppins Bold"/>
                <a:ea typeface="Poppins Bold"/>
                <a:cs typeface="Poppins Bold"/>
                <a:sym typeface="Poppins Bold"/>
              </a:rPr>
              <a:t>des objectifs chiffrés de réduction des déchets </a:t>
            </a:r>
            <a:r>
              <a:rPr lang="en-US" sz="2000">
                <a:solidFill>
                  <a:srgbClr val="172763"/>
                </a:solidFill>
                <a:latin typeface="Poppins"/>
                <a:ea typeface="Poppins"/>
                <a:cs typeface="Poppins"/>
                <a:sym typeface="Poppins"/>
              </a:rPr>
              <a:t>: par exemple, réduire de 50 % les déchets ménagers non triés d’ici 2030, ou atteindre 60 % de tri en 2025 et 65 % en 2030 (Circular Prague).</a:t>
            </a:r>
          </a:p>
          <a:p>
            <a:pPr algn="l">
              <a:lnSpc>
                <a:spcPts val="2800"/>
              </a:lnSpc>
            </a:pPr>
            <a:endParaRPr lang="en-US" sz="2000">
              <a:solidFill>
                <a:srgbClr val="172763"/>
              </a:solidFill>
              <a:latin typeface="Poppins"/>
              <a:ea typeface="Poppins"/>
              <a:cs typeface="Poppins"/>
              <a:sym typeface="Poppins"/>
            </a:endParaRPr>
          </a:p>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L’approche est souvent quasi exclusivement environnementale</a:t>
            </a:r>
            <a:r>
              <a:rPr lang="en-US" sz="2000">
                <a:solidFill>
                  <a:srgbClr val="172763"/>
                </a:solidFill>
                <a:latin typeface="Poppins"/>
                <a:ea typeface="Poppins"/>
                <a:cs typeface="Poppins"/>
                <a:sym typeface="Poppins"/>
              </a:rPr>
              <a:t>, en mettant surtout en avant le recyclage, considéré comme le levier le plus efficace pour réduire les émissions de CO₂ et l’épuisement des ressources (Circular Aarhus).</a:t>
            </a:r>
          </a:p>
        </p:txBody>
      </p:sp>
      <p:sp>
        <p:nvSpPr>
          <p:cNvPr id="14" name="TextBox 14"/>
          <p:cNvSpPr txBox="1"/>
          <p:nvPr/>
        </p:nvSpPr>
        <p:spPr>
          <a:xfrm>
            <a:off x="2181286" y="2324990"/>
            <a:ext cx="6021255" cy="352532"/>
          </a:xfrm>
          <a:prstGeom prst="rect">
            <a:avLst/>
          </a:prstGeom>
        </p:spPr>
        <p:txBody>
          <a:bodyPr lIns="0" tIns="0" rIns="0" bIns="0" rtlCol="0" anchor="t">
            <a:spAutoFit/>
          </a:bodyPr>
          <a:lstStyle/>
          <a:p>
            <a:pPr algn="l">
              <a:lnSpc>
                <a:spcPts val="2871"/>
              </a:lnSpc>
            </a:pPr>
            <a:r>
              <a:rPr lang="en-US" sz="2050" b="1" dirty="0">
                <a:solidFill>
                  <a:srgbClr val="002060"/>
                </a:solidFill>
                <a:latin typeface="Poppins Bold"/>
                <a:ea typeface="Poppins Bold"/>
                <a:cs typeface="Poppins Bold"/>
                <a:sym typeface="Poppins Bold"/>
              </a:rPr>
              <a:t>DES STRATÉGIES RÉCENTES</a:t>
            </a:r>
          </a:p>
        </p:txBody>
      </p:sp>
      <p:sp>
        <p:nvSpPr>
          <p:cNvPr id="15" name="TextBox 15"/>
          <p:cNvSpPr txBox="1"/>
          <p:nvPr/>
        </p:nvSpPr>
        <p:spPr>
          <a:xfrm>
            <a:off x="1997114" y="3129491"/>
            <a:ext cx="6686904" cy="4245240"/>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172763"/>
                </a:solidFill>
                <a:latin typeface="Poppins"/>
                <a:ea typeface="Poppins"/>
                <a:cs typeface="Poppins"/>
                <a:sym typeface="Poppins"/>
              </a:rPr>
              <a:t>Depuis la publication du Plan d’action européen pour l’économie circulaire en 2020, le nombre de stratégies a fortement augmenté</a:t>
            </a:r>
          </a:p>
          <a:p>
            <a:pPr algn="l">
              <a:lnSpc>
                <a:spcPts val="2800"/>
              </a:lnSpc>
            </a:pPr>
            <a:r>
              <a:rPr lang="en-US" sz="2000">
                <a:solidFill>
                  <a:srgbClr val="172763"/>
                </a:solidFill>
                <a:latin typeface="Poppins"/>
                <a:ea typeface="Poppins"/>
                <a:cs typeface="Poppins"/>
                <a:sym typeface="Poppins"/>
              </a:rPr>
              <a:t>Avant 2020 : 18 documents</a:t>
            </a:r>
          </a:p>
          <a:p>
            <a:pPr algn="l">
              <a:lnSpc>
                <a:spcPts val="2800"/>
              </a:lnSpc>
            </a:pPr>
            <a:r>
              <a:rPr lang="en-US" sz="2000">
                <a:solidFill>
                  <a:srgbClr val="172763"/>
                </a:solidFill>
                <a:latin typeface="Poppins"/>
                <a:ea typeface="Poppins"/>
                <a:cs typeface="Poppins"/>
                <a:sym typeface="Poppins"/>
              </a:rPr>
              <a:t>Depuis 2020 : 36 documents (soit 67 % du corpus).</a:t>
            </a:r>
          </a:p>
          <a:p>
            <a:pPr algn="l">
              <a:lnSpc>
                <a:spcPts val="2800"/>
              </a:lnSpc>
            </a:pPr>
            <a:endParaRPr lang="en-US" sz="2000">
              <a:solidFill>
                <a:srgbClr val="172763"/>
              </a:solidFill>
              <a:latin typeface="Poppins"/>
              <a:ea typeface="Poppins"/>
              <a:cs typeface="Poppins"/>
              <a:sym typeface="Poppins"/>
            </a:endParaRPr>
          </a:p>
          <a:p>
            <a:pPr marL="431801" lvl="1" indent="-215900" algn="l">
              <a:lnSpc>
                <a:spcPts val="2800"/>
              </a:lnSpc>
              <a:buFont typeface="Arial"/>
              <a:buChar char="•"/>
            </a:pPr>
            <a:r>
              <a:rPr lang="en-US" sz="2000" b="1" i="1">
                <a:solidFill>
                  <a:srgbClr val="172763"/>
                </a:solidFill>
                <a:latin typeface="Poppins Bold Italics"/>
                <a:ea typeface="Poppins Bold Italics"/>
                <a:cs typeface="Poppins Bold Italics"/>
                <a:sym typeface="Poppins Bold Italics"/>
              </a:rPr>
              <a:t>D</a:t>
            </a:r>
            <a:r>
              <a:rPr lang="en-US" sz="2000" b="1">
                <a:solidFill>
                  <a:srgbClr val="172763"/>
                </a:solidFill>
                <a:latin typeface="Poppins Bold"/>
                <a:ea typeface="Poppins Bold"/>
                <a:cs typeface="Poppins Bold"/>
                <a:sym typeface="Poppins Bold"/>
              </a:rPr>
              <a:t>es stratégies reprennent souvent les priorités fixées par l’Union européenne </a:t>
            </a:r>
            <a:r>
              <a:rPr lang="en-US" sz="2000">
                <a:solidFill>
                  <a:srgbClr val="172763"/>
                </a:solidFill>
                <a:latin typeface="Poppins"/>
                <a:ea typeface="Poppins"/>
                <a:cs typeface="Poppins"/>
                <a:sym typeface="Poppins"/>
              </a:rPr>
              <a:t>: réduction du gaspillage alimentaire, harmonisation du tri et de la collecte, développement de pratiques sociales (réemploi, réparation, location), et structuration du marché de la seconde main.</a:t>
            </a:r>
          </a:p>
        </p:txBody>
      </p:sp>
      <p:sp>
        <p:nvSpPr>
          <p:cNvPr id="16" name="TextBox 16"/>
          <p:cNvSpPr txBox="1"/>
          <p:nvPr/>
        </p:nvSpPr>
        <p:spPr>
          <a:xfrm>
            <a:off x="10160564" y="2279905"/>
            <a:ext cx="7565061" cy="352532"/>
          </a:xfrm>
          <a:prstGeom prst="rect">
            <a:avLst/>
          </a:prstGeom>
        </p:spPr>
        <p:txBody>
          <a:bodyPr lIns="0" tIns="0" rIns="0" bIns="0" rtlCol="0" anchor="t">
            <a:spAutoFit/>
          </a:bodyPr>
          <a:lstStyle/>
          <a:p>
            <a:pPr algn="l">
              <a:lnSpc>
                <a:spcPts val="2871"/>
              </a:lnSpc>
            </a:pPr>
            <a:r>
              <a:rPr lang="en-US" sz="2050" b="1">
                <a:solidFill>
                  <a:srgbClr val="002060"/>
                </a:solidFill>
                <a:latin typeface="Poppins Bold"/>
                <a:ea typeface="Poppins Bold"/>
                <a:cs typeface="Poppins Bold"/>
                <a:sym typeface="Poppins Bold"/>
              </a:rPr>
              <a:t>DES STRATÉGIES ENCORE TRÈS CENTRÉES SUR LES DÉCHETS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5277930" y="8952838"/>
            <a:ext cx="667677" cy="305462"/>
          </a:xfrm>
          <a:custGeom>
            <a:avLst/>
            <a:gdLst/>
            <a:ahLst/>
            <a:cxnLst/>
            <a:rect l="l" t="t" r="r" b="b"/>
            <a:pathLst>
              <a:path w="667677" h="305462">
                <a:moveTo>
                  <a:pt x="0" y="0"/>
                </a:moveTo>
                <a:lnTo>
                  <a:pt x="667677" y="0"/>
                </a:lnTo>
                <a:lnTo>
                  <a:pt x="667677" y="305462"/>
                </a:lnTo>
                <a:lnTo>
                  <a:pt x="0" y="305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a:off x="1028700" y="1747571"/>
            <a:ext cx="368344" cy="36834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5" name="TextBox 5"/>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6" name="Group 6"/>
          <p:cNvGrpSpPr/>
          <p:nvPr/>
        </p:nvGrpSpPr>
        <p:grpSpPr>
          <a:xfrm>
            <a:off x="1510177" y="1747571"/>
            <a:ext cx="368344" cy="36834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8" name="TextBox 8"/>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9" name="Freeform 9"/>
          <p:cNvSpPr/>
          <p:nvPr/>
        </p:nvSpPr>
        <p:spPr>
          <a:xfrm>
            <a:off x="10951883" y="5253595"/>
            <a:ext cx="3678069" cy="2910272"/>
          </a:xfrm>
          <a:custGeom>
            <a:avLst/>
            <a:gdLst/>
            <a:ahLst/>
            <a:cxnLst/>
            <a:rect l="l" t="t" r="r" b="b"/>
            <a:pathLst>
              <a:path w="3678069" h="2910272">
                <a:moveTo>
                  <a:pt x="0" y="0"/>
                </a:moveTo>
                <a:lnTo>
                  <a:pt x="3678068" y="0"/>
                </a:lnTo>
                <a:lnTo>
                  <a:pt x="3678068" y="2910272"/>
                </a:lnTo>
                <a:lnTo>
                  <a:pt x="0" y="2910272"/>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0" name="Freeform 10"/>
          <p:cNvSpPr/>
          <p:nvPr/>
        </p:nvSpPr>
        <p:spPr>
          <a:xfrm>
            <a:off x="6584085" y="5583181"/>
            <a:ext cx="3678069" cy="2910272"/>
          </a:xfrm>
          <a:custGeom>
            <a:avLst/>
            <a:gdLst/>
            <a:ahLst/>
            <a:cxnLst/>
            <a:rect l="l" t="t" r="r" b="b"/>
            <a:pathLst>
              <a:path w="3678069" h="2910272">
                <a:moveTo>
                  <a:pt x="0" y="0"/>
                </a:moveTo>
                <a:lnTo>
                  <a:pt x="3678069" y="0"/>
                </a:lnTo>
                <a:lnTo>
                  <a:pt x="3678069" y="2910272"/>
                </a:lnTo>
                <a:lnTo>
                  <a:pt x="0" y="2910272"/>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1" name="Freeform 11"/>
          <p:cNvSpPr/>
          <p:nvPr/>
        </p:nvSpPr>
        <p:spPr>
          <a:xfrm>
            <a:off x="2330587" y="5594046"/>
            <a:ext cx="3678069" cy="2910272"/>
          </a:xfrm>
          <a:custGeom>
            <a:avLst/>
            <a:gdLst/>
            <a:ahLst/>
            <a:cxnLst/>
            <a:rect l="l" t="t" r="r" b="b"/>
            <a:pathLst>
              <a:path w="3678069" h="2910272">
                <a:moveTo>
                  <a:pt x="0" y="0"/>
                </a:moveTo>
                <a:lnTo>
                  <a:pt x="3678069" y="0"/>
                </a:lnTo>
                <a:lnTo>
                  <a:pt x="3678069" y="2910272"/>
                </a:lnTo>
                <a:lnTo>
                  <a:pt x="0" y="2910272"/>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12"/>
          <p:cNvSpPr/>
          <p:nvPr/>
        </p:nvSpPr>
        <p:spPr>
          <a:xfrm>
            <a:off x="-217265" y="4140243"/>
            <a:ext cx="12760494" cy="31901"/>
          </a:xfrm>
          <a:custGeom>
            <a:avLst/>
            <a:gdLst/>
            <a:ahLst/>
            <a:cxnLst/>
            <a:rect l="l" t="t" r="r" b="b"/>
            <a:pathLst>
              <a:path w="12760494" h="31901">
                <a:moveTo>
                  <a:pt x="0" y="0"/>
                </a:moveTo>
                <a:lnTo>
                  <a:pt x="12760494" y="0"/>
                </a:lnTo>
                <a:lnTo>
                  <a:pt x="12760494" y="31901"/>
                </a:lnTo>
                <a:lnTo>
                  <a:pt x="0" y="31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3" name="Group 13"/>
          <p:cNvGrpSpPr/>
          <p:nvPr/>
        </p:nvGrpSpPr>
        <p:grpSpPr>
          <a:xfrm>
            <a:off x="1504865" y="5403234"/>
            <a:ext cx="3771630" cy="3101084"/>
            <a:chOff x="0" y="0"/>
            <a:chExt cx="1686329" cy="1386522"/>
          </a:xfrm>
        </p:grpSpPr>
        <p:sp>
          <p:nvSpPr>
            <p:cNvPr id="14" name="Freeform 14"/>
            <p:cNvSpPr/>
            <p:nvPr/>
          </p:nvSpPr>
          <p:spPr>
            <a:xfrm>
              <a:off x="0" y="0"/>
              <a:ext cx="1686329" cy="1386522"/>
            </a:xfrm>
            <a:custGeom>
              <a:avLst/>
              <a:gdLst/>
              <a:ahLst/>
              <a:cxnLst/>
              <a:rect l="l" t="t" r="r" b="b"/>
              <a:pathLst>
                <a:path w="1686329" h="1386522">
                  <a:moveTo>
                    <a:pt x="1561869" y="1386522"/>
                  </a:moveTo>
                  <a:lnTo>
                    <a:pt x="124460" y="1386522"/>
                  </a:lnTo>
                  <a:cubicBezTo>
                    <a:pt x="55880" y="1386522"/>
                    <a:pt x="0" y="1330642"/>
                    <a:pt x="0" y="1262062"/>
                  </a:cubicBezTo>
                  <a:lnTo>
                    <a:pt x="0" y="124460"/>
                  </a:lnTo>
                  <a:cubicBezTo>
                    <a:pt x="0" y="55880"/>
                    <a:pt x="55880" y="0"/>
                    <a:pt x="124460" y="0"/>
                  </a:cubicBezTo>
                  <a:lnTo>
                    <a:pt x="1561869" y="0"/>
                  </a:lnTo>
                  <a:cubicBezTo>
                    <a:pt x="1630449" y="0"/>
                    <a:pt x="1686329" y="55880"/>
                    <a:pt x="1686329" y="124460"/>
                  </a:cubicBezTo>
                  <a:lnTo>
                    <a:pt x="1686329" y="1262062"/>
                  </a:lnTo>
                  <a:cubicBezTo>
                    <a:pt x="1686329" y="1330642"/>
                    <a:pt x="1630449" y="1386522"/>
                    <a:pt x="1561869" y="1386522"/>
                  </a:cubicBezTo>
                  <a:close/>
                </a:path>
              </a:pathLst>
            </a:custGeom>
            <a:solidFill>
              <a:srgbClr val="172763"/>
            </a:solidFill>
          </p:spPr>
          <p:txBody>
            <a:bodyPr/>
            <a:lstStyle/>
            <a:p>
              <a:endParaRPr lang="fr-FR"/>
            </a:p>
          </p:txBody>
        </p:sp>
      </p:grpSp>
      <p:grpSp>
        <p:nvGrpSpPr>
          <p:cNvPr id="15" name="Group 15"/>
          <p:cNvGrpSpPr/>
          <p:nvPr/>
        </p:nvGrpSpPr>
        <p:grpSpPr>
          <a:xfrm>
            <a:off x="5758363" y="5403234"/>
            <a:ext cx="3771630" cy="3090219"/>
            <a:chOff x="0" y="0"/>
            <a:chExt cx="1686329" cy="1381664"/>
          </a:xfrm>
        </p:grpSpPr>
        <p:sp>
          <p:nvSpPr>
            <p:cNvPr id="16" name="Freeform 16"/>
            <p:cNvSpPr/>
            <p:nvPr/>
          </p:nvSpPr>
          <p:spPr>
            <a:xfrm>
              <a:off x="0" y="0"/>
              <a:ext cx="1686329" cy="1381664"/>
            </a:xfrm>
            <a:custGeom>
              <a:avLst/>
              <a:gdLst/>
              <a:ahLst/>
              <a:cxnLst/>
              <a:rect l="l" t="t" r="r" b="b"/>
              <a:pathLst>
                <a:path w="1686329" h="1381664">
                  <a:moveTo>
                    <a:pt x="1561869" y="1381664"/>
                  </a:moveTo>
                  <a:lnTo>
                    <a:pt x="124460" y="1381664"/>
                  </a:lnTo>
                  <a:cubicBezTo>
                    <a:pt x="55880" y="1381664"/>
                    <a:pt x="0" y="1325784"/>
                    <a:pt x="0" y="1257204"/>
                  </a:cubicBezTo>
                  <a:lnTo>
                    <a:pt x="0" y="124460"/>
                  </a:lnTo>
                  <a:cubicBezTo>
                    <a:pt x="0" y="55880"/>
                    <a:pt x="55880" y="0"/>
                    <a:pt x="124460" y="0"/>
                  </a:cubicBezTo>
                  <a:lnTo>
                    <a:pt x="1561869" y="0"/>
                  </a:lnTo>
                  <a:cubicBezTo>
                    <a:pt x="1630449" y="0"/>
                    <a:pt x="1686329" y="55880"/>
                    <a:pt x="1686329" y="124460"/>
                  </a:cubicBezTo>
                  <a:lnTo>
                    <a:pt x="1686329" y="1257204"/>
                  </a:lnTo>
                  <a:cubicBezTo>
                    <a:pt x="1686329" y="1325784"/>
                    <a:pt x="1630449" y="1381664"/>
                    <a:pt x="1561869" y="1381664"/>
                  </a:cubicBezTo>
                  <a:close/>
                </a:path>
              </a:pathLst>
            </a:custGeom>
            <a:solidFill>
              <a:srgbClr val="E4EAFF"/>
            </a:solidFill>
          </p:spPr>
          <p:txBody>
            <a:bodyPr/>
            <a:lstStyle/>
            <a:p>
              <a:endParaRPr lang="fr-FR"/>
            </a:p>
          </p:txBody>
        </p:sp>
      </p:grpSp>
      <p:grpSp>
        <p:nvGrpSpPr>
          <p:cNvPr id="17" name="Group 17"/>
          <p:cNvGrpSpPr/>
          <p:nvPr/>
        </p:nvGrpSpPr>
        <p:grpSpPr>
          <a:xfrm>
            <a:off x="10011861" y="5403234"/>
            <a:ext cx="3771630" cy="3090219"/>
            <a:chOff x="0" y="0"/>
            <a:chExt cx="1686329" cy="1381664"/>
          </a:xfrm>
        </p:grpSpPr>
        <p:sp>
          <p:nvSpPr>
            <p:cNvPr id="18" name="Freeform 18"/>
            <p:cNvSpPr/>
            <p:nvPr/>
          </p:nvSpPr>
          <p:spPr>
            <a:xfrm>
              <a:off x="0" y="0"/>
              <a:ext cx="1686329" cy="1381664"/>
            </a:xfrm>
            <a:custGeom>
              <a:avLst/>
              <a:gdLst/>
              <a:ahLst/>
              <a:cxnLst/>
              <a:rect l="l" t="t" r="r" b="b"/>
              <a:pathLst>
                <a:path w="1686329" h="1381664">
                  <a:moveTo>
                    <a:pt x="1561869" y="1381664"/>
                  </a:moveTo>
                  <a:lnTo>
                    <a:pt x="124460" y="1381664"/>
                  </a:lnTo>
                  <a:cubicBezTo>
                    <a:pt x="55880" y="1381664"/>
                    <a:pt x="0" y="1325784"/>
                    <a:pt x="0" y="1257204"/>
                  </a:cubicBezTo>
                  <a:lnTo>
                    <a:pt x="0" y="124460"/>
                  </a:lnTo>
                  <a:cubicBezTo>
                    <a:pt x="0" y="55880"/>
                    <a:pt x="55880" y="0"/>
                    <a:pt x="124460" y="0"/>
                  </a:cubicBezTo>
                  <a:lnTo>
                    <a:pt x="1561869" y="0"/>
                  </a:lnTo>
                  <a:cubicBezTo>
                    <a:pt x="1630449" y="0"/>
                    <a:pt x="1686329" y="55880"/>
                    <a:pt x="1686329" y="124460"/>
                  </a:cubicBezTo>
                  <a:lnTo>
                    <a:pt x="1686329" y="1257204"/>
                  </a:lnTo>
                  <a:cubicBezTo>
                    <a:pt x="1686329" y="1325784"/>
                    <a:pt x="1630449" y="1381664"/>
                    <a:pt x="1561869" y="1381664"/>
                  </a:cubicBezTo>
                  <a:close/>
                </a:path>
              </a:pathLst>
            </a:custGeom>
            <a:solidFill>
              <a:srgbClr val="172763"/>
            </a:solidFill>
          </p:spPr>
          <p:txBody>
            <a:bodyPr/>
            <a:lstStyle/>
            <a:p>
              <a:endParaRPr lang="fr-FR"/>
            </a:p>
          </p:txBody>
        </p:sp>
      </p:grpSp>
      <p:sp>
        <p:nvSpPr>
          <p:cNvPr id="19" name="Freeform 19"/>
          <p:cNvSpPr/>
          <p:nvPr/>
        </p:nvSpPr>
        <p:spPr>
          <a:xfrm>
            <a:off x="16421796" y="8895497"/>
            <a:ext cx="1056003" cy="977050"/>
          </a:xfrm>
          <a:custGeom>
            <a:avLst/>
            <a:gdLst/>
            <a:ahLst/>
            <a:cxnLst/>
            <a:rect l="l" t="t" r="r" b="b"/>
            <a:pathLst>
              <a:path w="1056003" h="977050">
                <a:moveTo>
                  <a:pt x="0" y="0"/>
                </a:moveTo>
                <a:lnTo>
                  <a:pt x="1056004" y="0"/>
                </a:lnTo>
                <a:lnTo>
                  <a:pt x="1056004" y="977049"/>
                </a:lnTo>
                <a:lnTo>
                  <a:pt x="0" y="977049"/>
                </a:lnTo>
                <a:lnTo>
                  <a:pt x="0" y="0"/>
                </a:lnTo>
                <a:close/>
              </a:path>
            </a:pathLst>
          </a:custGeom>
          <a:blipFill>
            <a:blip r:embed="rId8"/>
            <a:stretch>
              <a:fillRect l="-90943" t="-30224" r="-83155" b="-166023"/>
            </a:stretch>
          </a:blipFill>
        </p:spPr>
        <p:txBody>
          <a:bodyPr/>
          <a:lstStyle/>
          <a:p>
            <a:endParaRPr lang="fr-FR"/>
          </a:p>
        </p:txBody>
      </p:sp>
      <p:sp>
        <p:nvSpPr>
          <p:cNvPr id="20" name="TextBox 20"/>
          <p:cNvSpPr txBox="1"/>
          <p:nvPr/>
        </p:nvSpPr>
        <p:spPr>
          <a:xfrm>
            <a:off x="2232000" y="1555820"/>
            <a:ext cx="6614058" cy="799514"/>
          </a:xfrm>
          <a:prstGeom prst="rect">
            <a:avLst/>
          </a:prstGeom>
        </p:spPr>
        <p:txBody>
          <a:bodyPr lIns="0" tIns="0" rIns="0" bIns="0" rtlCol="0" anchor="t">
            <a:spAutoFit/>
          </a:bodyPr>
          <a:lstStyle/>
          <a:p>
            <a:pPr algn="l">
              <a:lnSpc>
                <a:spcPts val="5600"/>
              </a:lnSpc>
            </a:pPr>
            <a:r>
              <a:rPr lang="en-US" sz="5600" b="1">
                <a:solidFill>
                  <a:srgbClr val="172763"/>
                </a:solidFill>
                <a:latin typeface="Poppins Bold"/>
                <a:ea typeface="Poppins Bold"/>
                <a:cs typeface="Poppins Bold"/>
                <a:sym typeface="Poppins Bold"/>
              </a:rPr>
              <a:t>Méthodologie</a:t>
            </a:r>
          </a:p>
        </p:txBody>
      </p:sp>
      <p:sp>
        <p:nvSpPr>
          <p:cNvPr id="21" name="TextBox 21"/>
          <p:cNvSpPr txBox="1"/>
          <p:nvPr/>
        </p:nvSpPr>
        <p:spPr>
          <a:xfrm>
            <a:off x="1755158" y="5569126"/>
            <a:ext cx="3517430" cy="342265"/>
          </a:xfrm>
          <a:prstGeom prst="rect">
            <a:avLst/>
          </a:prstGeom>
        </p:spPr>
        <p:txBody>
          <a:bodyPr lIns="0" tIns="0" rIns="0" bIns="0" rtlCol="0" anchor="t">
            <a:spAutoFit/>
          </a:bodyPr>
          <a:lstStyle/>
          <a:p>
            <a:pPr algn="l">
              <a:lnSpc>
                <a:spcPts val="2660"/>
              </a:lnSpc>
            </a:pPr>
            <a:r>
              <a:rPr lang="en-US" sz="1900" b="1" spc="60">
                <a:solidFill>
                  <a:srgbClr val="F4F4F3"/>
                </a:solidFill>
                <a:latin typeface="Poppins Semi-Bold"/>
                <a:ea typeface="Poppins Semi-Bold"/>
                <a:cs typeface="Poppins Semi-Bold"/>
                <a:sym typeface="Poppins Semi-Bold"/>
              </a:rPr>
              <a:t>Sélection des documents</a:t>
            </a:r>
          </a:p>
        </p:txBody>
      </p:sp>
      <p:sp>
        <p:nvSpPr>
          <p:cNvPr id="22" name="TextBox 22"/>
          <p:cNvSpPr txBox="1"/>
          <p:nvPr/>
        </p:nvSpPr>
        <p:spPr>
          <a:xfrm>
            <a:off x="1755158" y="6006697"/>
            <a:ext cx="3385344" cy="2217138"/>
          </a:xfrm>
          <a:prstGeom prst="rect">
            <a:avLst/>
          </a:prstGeom>
        </p:spPr>
        <p:txBody>
          <a:bodyPr lIns="0" tIns="0" rIns="0" bIns="0" rtlCol="0" anchor="t">
            <a:spAutoFit/>
          </a:bodyPr>
          <a:lstStyle/>
          <a:p>
            <a:pPr algn="l">
              <a:lnSpc>
                <a:spcPts val="2240"/>
              </a:lnSpc>
              <a:spcBef>
                <a:spcPct val="0"/>
              </a:spcBef>
            </a:pPr>
            <a:r>
              <a:rPr lang="en-US" sz="1600">
                <a:solidFill>
                  <a:srgbClr val="F4F4F3"/>
                </a:solidFill>
                <a:latin typeface="Poppins"/>
                <a:ea typeface="Poppins"/>
                <a:cs typeface="Poppins"/>
                <a:sym typeface="Poppins"/>
              </a:rPr>
              <a:t>Selon trois critères : un soutien politique explicite ; une approche transversale (allant au-delà de la seule gestion des déchets) ; une cohérence avec la hiérarchie</a:t>
            </a:r>
            <a:r>
              <a:rPr lang="en-US" sz="1600" u="none">
                <a:solidFill>
                  <a:srgbClr val="F4F4F3"/>
                </a:solidFill>
                <a:latin typeface="Poppins"/>
                <a:ea typeface="Poppins"/>
                <a:cs typeface="Poppins"/>
                <a:sym typeface="Poppins"/>
              </a:rPr>
              <a:t> des 10R (réduire, réemployer, recycler....).</a:t>
            </a:r>
          </a:p>
          <a:p>
            <a:pPr marL="0" lvl="0" indent="0" algn="l">
              <a:lnSpc>
                <a:spcPts val="2240"/>
              </a:lnSpc>
              <a:spcBef>
                <a:spcPct val="0"/>
              </a:spcBef>
            </a:pPr>
            <a:endParaRPr lang="en-US" sz="1600" u="none">
              <a:solidFill>
                <a:srgbClr val="F4F4F3"/>
              </a:solidFill>
              <a:latin typeface="Poppins"/>
              <a:ea typeface="Poppins"/>
              <a:cs typeface="Poppins"/>
              <a:sym typeface="Poppins"/>
            </a:endParaRPr>
          </a:p>
        </p:txBody>
      </p:sp>
      <p:sp>
        <p:nvSpPr>
          <p:cNvPr id="23" name="TextBox 23"/>
          <p:cNvSpPr txBox="1"/>
          <p:nvPr/>
        </p:nvSpPr>
        <p:spPr>
          <a:xfrm>
            <a:off x="6008656" y="5559601"/>
            <a:ext cx="3240352" cy="368322"/>
          </a:xfrm>
          <a:prstGeom prst="rect">
            <a:avLst/>
          </a:prstGeom>
        </p:spPr>
        <p:txBody>
          <a:bodyPr lIns="0" tIns="0" rIns="0" bIns="0" rtlCol="0" anchor="t">
            <a:spAutoFit/>
          </a:bodyPr>
          <a:lstStyle/>
          <a:p>
            <a:pPr algn="l">
              <a:lnSpc>
                <a:spcPts val="2800"/>
              </a:lnSpc>
            </a:pPr>
            <a:r>
              <a:rPr lang="en-US" sz="2000" b="1" spc="64">
                <a:solidFill>
                  <a:srgbClr val="172763"/>
                </a:solidFill>
                <a:latin typeface="Poppins Semi-Bold"/>
                <a:ea typeface="Poppins Semi-Bold"/>
                <a:cs typeface="Poppins Semi-Bold"/>
                <a:sym typeface="Poppins Semi-Bold"/>
              </a:rPr>
              <a:t>Grille d’analyse</a:t>
            </a:r>
          </a:p>
        </p:txBody>
      </p:sp>
      <p:sp>
        <p:nvSpPr>
          <p:cNvPr id="24" name="TextBox 24"/>
          <p:cNvSpPr txBox="1"/>
          <p:nvPr/>
        </p:nvSpPr>
        <p:spPr>
          <a:xfrm>
            <a:off x="5951506" y="5969866"/>
            <a:ext cx="3297502" cy="2217138"/>
          </a:xfrm>
          <a:prstGeom prst="rect">
            <a:avLst/>
          </a:prstGeom>
        </p:spPr>
        <p:txBody>
          <a:bodyPr lIns="0" tIns="0" rIns="0" bIns="0" rtlCol="0" anchor="t">
            <a:spAutoFit/>
          </a:bodyPr>
          <a:lstStyle/>
          <a:p>
            <a:pPr marL="0" lvl="0" indent="0" algn="l">
              <a:lnSpc>
                <a:spcPts val="2240"/>
              </a:lnSpc>
              <a:spcBef>
                <a:spcPct val="0"/>
              </a:spcBef>
            </a:pPr>
            <a:r>
              <a:rPr lang="en-US" sz="1600">
                <a:solidFill>
                  <a:srgbClr val="172763"/>
                </a:solidFill>
                <a:latin typeface="Poppins"/>
                <a:ea typeface="Poppins"/>
                <a:cs typeface="Poppins"/>
                <a:sym typeface="Poppins"/>
              </a:rPr>
              <a:t>L’analyse</a:t>
            </a:r>
            <a:r>
              <a:rPr lang="en-US" sz="1600" u="none">
                <a:solidFill>
                  <a:srgbClr val="172763"/>
                </a:solidFill>
                <a:latin typeface="Poppins"/>
                <a:ea typeface="Poppins"/>
                <a:cs typeface="Poppins"/>
                <a:sym typeface="Poppins"/>
              </a:rPr>
              <a:t> s’appuie su</a:t>
            </a:r>
            <a:r>
              <a:rPr lang="en-US" sz="1600">
                <a:solidFill>
                  <a:srgbClr val="172763"/>
                </a:solidFill>
                <a:latin typeface="Poppins"/>
                <a:ea typeface="Poppins"/>
                <a:cs typeface="Poppins"/>
                <a:sym typeface="Poppins"/>
              </a:rPr>
              <a:t>r trois questions clés : Pourquoi les collectivités s’engagent-elles dans l’économie circulaire (motivations) ? Comment intègrent-elles cet objectif dans leurs s</a:t>
            </a:r>
            <a:r>
              <a:rPr lang="en-US" sz="1600" u="none">
                <a:solidFill>
                  <a:srgbClr val="172763"/>
                </a:solidFill>
                <a:latin typeface="Poppins"/>
                <a:ea typeface="Poppins"/>
                <a:cs typeface="Poppins"/>
                <a:sym typeface="Poppins"/>
              </a:rPr>
              <a:t>tra</a:t>
            </a:r>
            <a:r>
              <a:rPr lang="en-US" sz="1600">
                <a:solidFill>
                  <a:srgbClr val="172763"/>
                </a:solidFill>
                <a:latin typeface="Poppins"/>
                <a:ea typeface="Poppins"/>
                <a:cs typeface="Poppins"/>
                <a:sym typeface="Poppins"/>
              </a:rPr>
              <a:t>tégi</a:t>
            </a:r>
            <a:r>
              <a:rPr lang="en-US" sz="1600" u="none">
                <a:solidFill>
                  <a:srgbClr val="172763"/>
                </a:solidFill>
                <a:latin typeface="Poppins"/>
                <a:ea typeface="Poppins"/>
                <a:cs typeface="Poppins"/>
                <a:sym typeface="Poppins"/>
              </a:rPr>
              <a:t>e</a:t>
            </a:r>
            <a:r>
              <a:rPr lang="en-US" sz="1600">
                <a:solidFill>
                  <a:srgbClr val="172763"/>
                </a:solidFill>
                <a:latin typeface="Poppins"/>
                <a:ea typeface="Poppins"/>
                <a:cs typeface="Poppins"/>
                <a:sym typeface="Poppins"/>
              </a:rPr>
              <a:t>s</a:t>
            </a:r>
            <a:r>
              <a:rPr lang="en-US" sz="1600" u="none">
                <a:solidFill>
                  <a:srgbClr val="172763"/>
                </a:solidFill>
                <a:latin typeface="Poppins"/>
                <a:ea typeface="Poppins"/>
                <a:cs typeface="Poppins"/>
                <a:sym typeface="Poppins"/>
              </a:rPr>
              <a:t> (instruments) ? Dans quel bu</a:t>
            </a:r>
            <a:r>
              <a:rPr lang="en-US" sz="1600">
                <a:solidFill>
                  <a:srgbClr val="172763"/>
                </a:solidFill>
                <a:latin typeface="Poppins"/>
                <a:ea typeface="Poppins"/>
                <a:cs typeface="Poppins"/>
                <a:sym typeface="Poppins"/>
              </a:rPr>
              <a:t>t (orientations) ?</a:t>
            </a:r>
          </a:p>
        </p:txBody>
      </p:sp>
      <p:sp>
        <p:nvSpPr>
          <p:cNvPr id="25" name="TextBox 25"/>
          <p:cNvSpPr txBox="1"/>
          <p:nvPr/>
        </p:nvSpPr>
        <p:spPr>
          <a:xfrm>
            <a:off x="10262154" y="5559624"/>
            <a:ext cx="3589075" cy="368322"/>
          </a:xfrm>
          <a:prstGeom prst="rect">
            <a:avLst/>
          </a:prstGeom>
        </p:spPr>
        <p:txBody>
          <a:bodyPr lIns="0" tIns="0" rIns="0" bIns="0" rtlCol="0" anchor="t">
            <a:spAutoFit/>
          </a:bodyPr>
          <a:lstStyle/>
          <a:p>
            <a:pPr algn="l">
              <a:lnSpc>
                <a:spcPts val="2800"/>
              </a:lnSpc>
            </a:pPr>
            <a:r>
              <a:rPr lang="en-US" sz="2000" b="1" spc="64">
                <a:solidFill>
                  <a:srgbClr val="F4F4F3"/>
                </a:solidFill>
                <a:latin typeface="Poppins Semi-Bold"/>
                <a:ea typeface="Poppins Semi-Bold"/>
                <a:cs typeface="Poppins Semi-Bold"/>
                <a:sym typeface="Poppins Semi-Bold"/>
              </a:rPr>
              <a:t>Processus d’analyse</a:t>
            </a:r>
          </a:p>
        </p:txBody>
      </p:sp>
      <p:sp>
        <p:nvSpPr>
          <p:cNvPr id="26" name="TextBox 26"/>
          <p:cNvSpPr txBox="1"/>
          <p:nvPr/>
        </p:nvSpPr>
        <p:spPr>
          <a:xfrm>
            <a:off x="10262154" y="5985615"/>
            <a:ext cx="3199088" cy="2493407"/>
          </a:xfrm>
          <a:prstGeom prst="rect">
            <a:avLst/>
          </a:prstGeom>
        </p:spPr>
        <p:txBody>
          <a:bodyPr lIns="0" tIns="0" rIns="0" bIns="0" rtlCol="0" anchor="t">
            <a:spAutoFit/>
          </a:bodyPr>
          <a:lstStyle/>
          <a:p>
            <a:pPr algn="l">
              <a:lnSpc>
                <a:spcPts val="2240"/>
              </a:lnSpc>
              <a:spcBef>
                <a:spcPct val="0"/>
              </a:spcBef>
            </a:pPr>
            <a:r>
              <a:rPr lang="en-US" sz="1600">
                <a:solidFill>
                  <a:srgbClr val="F4F4F3"/>
                </a:solidFill>
                <a:latin typeface="Poppins"/>
                <a:ea typeface="Poppins"/>
                <a:cs typeface="Poppins"/>
                <a:sym typeface="Poppins"/>
              </a:rPr>
              <a:t>3 477 verbatims codés, analysés avec le logiciel MAXQDA, selon une approche descendante (basée sur le cadre théorique) et ascendante (à partir des données) pour identifier des récurrences et des spécificités.</a:t>
            </a:r>
          </a:p>
          <a:p>
            <a:pPr marL="0" lvl="0" indent="0" algn="l">
              <a:lnSpc>
                <a:spcPts val="2240"/>
              </a:lnSpc>
              <a:spcBef>
                <a:spcPct val="0"/>
              </a:spcBef>
            </a:pPr>
            <a:endParaRPr lang="en-US" sz="1600">
              <a:solidFill>
                <a:srgbClr val="F4F4F3"/>
              </a:solidFill>
              <a:latin typeface="Poppins"/>
              <a:ea typeface="Poppins"/>
              <a:cs typeface="Poppins"/>
              <a:sym typeface="Poppins"/>
            </a:endParaRPr>
          </a:p>
        </p:txBody>
      </p:sp>
      <p:sp>
        <p:nvSpPr>
          <p:cNvPr id="27" name="TextBox 27"/>
          <p:cNvSpPr txBox="1"/>
          <p:nvPr/>
        </p:nvSpPr>
        <p:spPr>
          <a:xfrm>
            <a:off x="1028700" y="8993504"/>
            <a:ext cx="9839923" cy="231097"/>
          </a:xfrm>
          <a:prstGeom prst="rect">
            <a:avLst/>
          </a:prstGeom>
        </p:spPr>
        <p:txBody>
          <a:bodyPr lIns="0" tIns="0" rIns="0" bIns="0" rtlCol="0" anchor="t">
            <a:spAutoFit/>
          </a:bodyPr>
          <a:lstStyle/>
          <a:p>
            <a:pPr algn="l">
              <a:lnSpc>
                <a:spcPts val="1600"/>
              </a:lnSpc>
            </a:pPr>
            <a:r>
              <a:rPr lang="en-US" sz="1600" b="1">
                <a:solidFill>
                  <a:srgbClr val="172763"/>
                </a:solidFill>
                <a:latin typeface="Poppins Bold"/>
                <a:ea typeface="Poppins Bold"/>
                <a:cs typeface="Poppins Bold"/>
                <a:sym typeface="Poppins Bold"/>
              </a:rPr>
              <a:t>La contribution des villes et régions européennes à l'économie circulaire</a:t>
            </a:r>
          </a:p>
        </p:txBody>
      </p:sp>
      <p:sp>
        <p:nvSpPr>
          <p:cNvPr id="28" name="Freeform 28"/>
          <p:cNvSpPr/>
          <p:nvPr/>
        </p:nvSpPr>
        <p:spPr>
          <a:xfrm>
            <a:off x="1594091" y="2595576"/>
            <a:ext cx="2998470" cy="2998470"/>
          </a:xfrm>
          <a:custGeom>
            <a:avLst/>
            <a:gdLst/>
            <a:ahLst/>
            <a:cxnLst/>
            <a:rect l="l" t="t" r="r" b="b"/>
            <a:pathLst>
              <a:path w="2998470" h="2998470">
                <a:moveTo>
                  <a:pt x="0" y="0"/>
                </a:moveTo>
                <a:lnTo>
                  <a:pt x="2998470" y="0"/>
                </a:lnTo>
                <a:lnTo>
                  <a:pt x="2998470" y="2998470"/>
                </a:lnTo>
                <a:lnTo>
                  <a:pt x="0" y="2998470"/>
                </a:lnTo>
                <a:lnTo>
                  <a:pt x="0" y="0"/>
                </a:lnTo>
                <a:close/>
              </a:path>
            </a:pathLst>
          </a:custGeom>
          <a:blipFill>
            <a:blip r:embed="rId9">
              <a:alphaModFix amt="30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fr-FR"/>
          </a:p>
        </p:txBody>
      </p:sp>
      <p:sp>
        <p:nvSpPr>
          <p:cNvPr id="29" name="Freeform 29"/>
          <p:cNvSpPr/>
          <p:nvPr/>
        </p:nvSpPr>
        <p:spPr>
          <a:xfrm>
            <a:off x="5847589" y="2627806"/>
            <a:ext cx="2998470" cy="2998470"/>
          </a:xfrm>
          <a:custGeom>
            <a:avLst/>
            <a:gdLst/>
            <a:ahLst/>
            <a:cxnLst/>
            <a:rect l="l" t="t" r="r" b="b"/>
            <a:pathLst>
              <a:path w="2998470" h="2998470">
                <a:moveTo>
                  <a:pt x="0" y="0"/>
                </a:moveTo>
                <a:lnTo>
                  <a:pt x="2998470" y="0"/>
                </a:lnTo>
                <a:lnTo>
                  <a:pt x="2998470" y="2998470"/>
                </a:lnTo>
                <a:lnTo>
                  <a:pt x="0" y="2998470"/>
                </a:lnTo>
                <a:lnTo>
                  <a:pt x="0" y="0"/>
                </a:lnTo>
                <a:close/>
              </a:path>
            </a:pathLst>
          </a:custGeom>
          <a:blipFill>
            <a:blip r:embed="rId11">
              <a:alphaModFix amt="30000"/>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fr-FR"/>
          </a:p>
        </p:txBody>
      </p:sp>
      <p:sp>
        <p:nvSpPr>
          <p:cNvPr id="30" name="Freeform 30"/>
          <p:cNvSpPr/>
          <p:nvPr/>
        </p:nvSpPr>
        <p:spPr>
          <a:xfrm>
            <a:off x="10024784" y="2595576"/>
            <a:ext cx="2998470" cy="2998470"/>
          </a:xfrm>
          <a:custGeom>
            <a:avLst/>
            <a:gdLst/>
            <a:ahLst/>
            <a:cxnLst/>
            <a:rect l="l" t="t" r="r" b="b"/>
            <a:pathLst>
              <a:path w="2998470" h="2998470">
                <a:moveTo>
                  <a:pt x="0" y="0"/>
                </a:moveTo>
                <a:lnTo>
                  <a:pt x="2998470" y="0"/>
                </a:lnTo>
                <a:lnTo>
                  <a:pt x="2998470" y="2998470"/>
                </a:lnTo>
                <a:lnTo>
                  <a:pt x="0" y="2998470"/>
                </a:lnTo>
                <a:lnTo>
                  <a:pt x="0" y="0"/>
                </a:lnTo>
                <a:close/>
              </a:path>
            </a:pathLst>
          </a:custGeom>
          <a:blipFill>
            <a:blip r:embed="rId9">
              <a:alphaModFix amt="30000"/>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fr-FR"/>
          </a:p>
        </p:txBody>
      </p:sp>
      <p:sp>
        <p:nvSpPr>
          <p:cNvPr id="31" name="Freeform 31"/>
          <p:cNvSpPr/>
          <p:nvPr/>
        </p:nvSpPr>
        <p:spPr>
          <a:xfrm>
            <a:off x="-217265" y="4140243"/>
            <a:ext cx="12760494" cy="31901"/>
          </a:xfrm>
          <a:custGeom>
            <a:avLst/>
            <a:gdLst/>
            <a:ahLst/>
            <a:cxnLst/>
            <a:rect l="l" t="t" r="r" b="b"/>
            <a:pathLst>
              <a:path w="12760494" h="31901">
                <a:moveTo>
                  <a:pt x="0" y="0"/>
                </a:moveTo>
                <a:lnTo>
                  <a:pt x="12760494" y="0"/>
                </a:lnTo>
                <a:lnTo>
                  <a:pt x="12760494" y="31901"/>
                </a:lnTo>
                <a:lnTo>
                  <a:pt x="0" y="31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32" name="Group 32"/>
          <p:cNvGrpSpPr/>
          <p:nvPr/>
        </p:nvGrpSpPr>
        <p:grpSpPr>
          <a:xfrm>
            <a:off x="2150418" y="3246746"/>
            <a:ext cx="1885815" cy="1728689"/>
            <a:chOff x="0" y="0"/>
            <a:chExt cx="1530652" cy="1403119"/>
          </a:xfrm>
        </p:grpSpPr>
        <p:sp>
          <p:nvSpPr>
            <p:cNvPr id="33" name="Freeform 33"/>
            <p:cNvSpPr/>
            <p:nvPr/>
          </p:nvSpPr>
          <p:spPr>
            <a:xfrm>
              <a:off x="0" y="0"/>
              <a:ext cx="1530653" cy="1403119"/>
            </a:xfrm>
            <a:custGeom>
              <a:avLst/>
              <a:gdLst/>
              <a:ahLst/>
              <a:cxnLst/>
              <a:rect l="l" t="t" r="r" b="b"/>
              <a:pathLst>
                <a:path w="1530653" h="1403119">
                  <a:moveTo>
                    <a:pt x="1406192" y="1403119"/>
                  </a:moveTo>
                  <a:lnTo>
                    <a:pt x="124460" y="1403119"/>
                  </a:lnTo>
                  <a:cubicBezTo>
                    <a:pt x="55880" y="1403119"/>
                    <a:pt x="0" y="1347239"/>
                    <a:pt x="0" y="1278659"/>
                  </a:cubicBezTo>
                  <a:lnTo>
                    <a:pt x="0" y="124460"/>
                  </a:lnTo>
                  <a:cubicBezTo>
                    <a:pt x="0" y="55880"/>
                    <a:pt x="55880" y="0"/>
                    <a:pt x="124460" y="0"/>
                  </a:cubicBezTo>
                  <a:lnTo>
                    <a:pt x="1406193" y="0"/>
                  </a:lnTo>
                  <a:cubicBezTo>
                    <a:pt x="1474772" y="0"/>
                    <a:pt x="1530653" y="55880"/>
                    <a:pt x="1530653" y="124460"/>
                  </a:cubicBezTo>
                  <a:lnTo>
                    <a:pt x="1530653" y="1278659"/>
                  </a:lnTo>
                  <a:cubicBezTo>
                    <a:pt x="1530653" y="1347239"/>
                    <a:pt x="1474772" y="1403119"/>
                    <a:pt x="1406193" y="1403119"/>
                  </a:cubicBezTo>
                  <a:close/>
                </a:path>
              </a:pathLst>
            </a:custGeom>
            <a:solidFill>
              <a:srgbClr val="172763"/>
            </a:solidFill>
          </p:spPr>
          <p:txBody>
            <a:bodyPr/>
            <a:lstStyle/>
            <a:p>
              <a:endParaRPr lang="fr-FR"/>
            </a:p>
          </p:txBody>
        </p:sp>
      </p:grpSp>
      <p:grpSp>
        <p:nvGrpSpPr>
          <p:cNvPr id="34" name="Group 34"/>
          <p:cNvGrpSpPr/>
          <p:nvPr/>
        </p:nvGrpSpPr>
        <p:grpSpPr>
          <a:xfrm>
            <a:off x="6403916" y="3246746"/>
            <a:ext cx="1885815" cy="1728689"/>
            <a:chOff x="0" y="0"/>
            <a:chExt cx="1530652" cy="1403119"/>
          </a:xfrm>
        </p:grpSpPr>
        <p:sp>
          <p:nvSpPr>
            <p:cNvPr id="35" name="Freeform 35"/>
            <p:cNvSpPr/>
            <p:nvPr/>
          </p:nvSpPr>
          <p:spPr>
            <a:xfrm>
              <a:off x="0" y="0"/>
              <a:ext cx="1530653" cy="1403119"/>
            </a:xfrm>
            <a:custGeom>
              <a:avLst/>
              <a:gdLst/>
              <a:ahLst/>
              <a:cxnLst/>
              <a:rect l="l" t="t" r="r" b="b"/>
              <a:pathLst>
                <a:path w="1530653" h="1403119">
                  <a:moveTo>
                    <a:pt x="1406192" y="1403119"/>
                  </a:moveTo>
                  <a:lnTo>
                    <a:pt x="124460" y="1403119"/>
                  </a:lnTo>
                  <a:cubicBezTo>
                    <a:pt x="55880" y="1403119"/>
                    <a:pt x="0" y="1347239"/>
                    <a:pt x="0" y="1278659"/>
                  </a:cubicBezTo>
                  <a:lnTo>
                    <a:pt x="0" y="124460"/>
                  </a:lnTo>
                  <a:cubicBezTo>
                    <a:pt x="0" y="55880"/>
                    <a:pt x="55880" y="0"/>
                    <a:pt x="124460" y="0"/>
                  </a:cubicBezTo>
                  <a:lnTo>
                    <a:pt x="1406193" y="0"/>
                  </a:lnTo>
                  <a:cubicBezTo>
                    <a:pt x="1474772" y="0"/>
                    <a:pt x="1530653" y="55880"/>
                    <a:pt x="1530653" y="124460"/>
                  </a:cubicBezTo>
                  <a:lnTo>
                    <a:pt x="1530653" y="1278659"/>
                  </a:lnTo>
                  <a:cubicBezTo>
                    <a:pt x="1530653" y="1347239"/>
                    <a:pt x="1474772" y="1403119"/>
                    <a:pt x="1406193" y="1403119"/>
                  </a:cubicBezTo>
                  <a:close/>
                </a:path>
              </a:pathLst>
            </a:custGeom>
            <a:solidFill>
              <a:srgbClr val="FFFFFF"/>
            </a:solidFill>
          </p:spPr>
          <p:txBody>
            <a:bodyPr/>
            <a:lstStyle/>
            <a:p>
              <a:endParaRPr lang="fr-FR"/>
            </a:p>
          </p:txBody>
        </p:sp>
      </p:grpSp>
      <p:grpSp>
        <p:nvGrpSpPr>
          <p:cNvPr id="36" name="Group 36"/>
          <p:cNvGrpSpPr/>
          <p:nvPr/>
        </p:nvGrpSpPr>
        <p:grpSpPr>
          <a:xfrm>
            <a:off x="10657414" y="3246746"/>
            <a:ext cx="1885815" cy="1728689"/>
            <a:chOff x="0" y="0"/>
            <a:chExt cx="1530652" cy="1403119"/>
          </a:xfrm>
        </p:grpSpPr>
        <p:sp>
          <p:nvSpPr>
            <p:cNvPr id="37" name="Freeform 37"/>
            <p:cNvSpPr/>
            <p:nvPr/>
          </p:nvSpPr>
          <p:spPr>
            <a:xfrm>
              <a:off x="0" y="0"/>
              <a:ext cx="1530653" cy="1403119"/>
            </a:xfrm>
            <a:custGeom>
              <a:avLst/>
              <a:gdLst/>
              <a:ahLst/>
              <a:cxnLst/>
              <a:rect l="l" t="t" r="r" b="b"/>
              <a:pathLst>
                <a:path w="1530653" h="1403119">
                  <a:moveTo>
                    <a:pt x="1406192" y="1403119"/>
                  </a:moveTo>
                  <a:lnTo>
                    <a:pt x="124460" y="1403119"/>
                  </a:lnTo>
                  <a:cubicBezTo>
                    <a:pt x="55880" y="1403119"/>
                    <a:pt x="0" y="1347239"/>
                    <a:pt x="0" y="1278659"/>
                  </a:cubicBezTo>
                  <a:lnTo>
                    <a:pt x="0" y="124460"/>
                  </a:lnTo>
                  <a:cubicBezTo>
                    <a:pt x="0" y="55880"/>
                    <a:pt x="55880" y="0"/>
                    <a:pt x="124460" y="0"/>
                  </a:cubicBezTo>
                  <a:lnTo>
                    <a:pt x="1406193" y="0"/>
                  </a:lnTo>
                  <a:cubicBezTo>
                    <a:pt x="1474772" y="0"/>
                    <a:pt x="1530653" y="55880"/>
                    <a:pt x="1530653" y="124460"/>
                  </a:cubicBezTo>
                  <a:lnTo>
                    <a:pt x="1530653" y="1278659"/>
                  </a:lnTo>
                  <a:cubicBezTo>
                    <a:pt x="1530653" y="1347239"/>
                    <a:pt x="1474772" y="1403119"/>
                    <a:pt x="1406193" y="1403119"/>
                  </a:cubicBezTo>
                  <a:close/>
                </a:path>
              </a:pathLst>
            </a:custGeom>
            <a:solidFill>
              <a:srgbClr val="172763"/>
            </a:solidFill>
          </p:spPr>
          <p:txBody>
            <a:bodyPr/>
            <a:lstStyle/>
            <a:p>
              <a:endParaRPr lang="fr-FR"/>
            </a:p>
          </p:txBody>
        </p:sp>
      </p:grpSp>
      <p:sp>
        <p:nvSpPr>
          <p:cNvPr id="38" name="Freeform 38"/>
          <p:cNvSpPr/>
          <p:nvPr/>
        </p:nvSpPr>
        <p:spPr>
          <a:xfrm>
            <a:off x="2583601" y="3566134"/>
            <a:ext cx="1019449" cy="1121815"/>
          </a:xfrm>
          <a:custGeom>
            <a:avLst/>
            <a:gdLst/>
            <a:ahLst/>
            <a:cxnLst/>
            <a:rect l="l" t="t" r="r" b="b"/>
            <a:pathLst>
              <a:path w="1019449" h="1121815">
                <a:moveTo>
                  <a:pt x="0" y="0"/>
                </a:moveTo>
                <a:lnTo>
                  <a:pt x="1019449" y="0"/>
                </a:lnTo>
                <a:lnTo>
                  <a:pt x="1019449" y="1121815"/>
                </a:lnTo>
                <a:lnTo>
                  <a:pt x="0" y="11218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39" name="Freeform 39"/>
          <p:cNvSpPr/>
          <p:nvPr/>
        </p:nvSpPr>
        <p:spPr>
          <a:xfrm>
            <a:off x="6749667" y="3604254"/>
            <a:ext cx="1194313" cy="1013673"/>
          </a:xfrm>
          <a:custGeom>
            <a:avLst/>
            <a:gdLst/>
            <a:ahLst/>
            <a:cxnLst/>
            <a:rect l="l" t="t" r="r" b="b"/>
            <a:pathLst>
              <a:path w="1194313" h="1013673">
                <a:moveTo>
                  <a:pt x="0" y="0"/>
                </a:moveTo>
                <a:lnTo>
                  <a:pt x="1194313" y="0"/>
                </a:lnTo>
                <a:lnTo>
                  <a:pt x="1194313" y="1013673"/>
                </a:lnTo>
                <a:lnTo>
                  <a:pt x="0" y="10136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a:p>
        </p:txBody>
      </p:sp>
      <p:sp>
        <p:nvSpPr>
          <p:cNvPr id="40" name="Freeform 40"/>
          <p:cNvSpPr/>
          <p:nvPr/>
        </p:nvSpPr>
        <p:spPr>
          <a:xfrm>
            <a:off x="11047518" y="3542698"/>
            <a:ext cx="1105608" cy="1104226"/>
          </a:xfrm>
          <a:custGeom>
            <a:avLst/>
            <a:gdLst/>
            <a:ahLst/>
            <a:cxnLst/>
            <a:rect l="l" t="t" r="r" b="b"/>
            <a:pathLst>
              <a:path w="1105608" h="1104226">
                <a:moveTo>
                  <a:pt x="0" y="0"/>
                </a:moveTo>
                <a:lnTo>
                  <a:pt x="1105607" y="0"/>
                </a:lnTo>
                <a:lnTo>
                  <a:pt x="1105607" y="1104226"/>
                </a:lnTo>
                <a:lnTo>
                  <a:pt x="0" y="11042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25174" y="7887182"/>
            <a:ext cx="6529932" cy="2708668"/>
            <a:chOff x="0" y="0"/>
            <a:chExt cx="1719817" cy="713394"/>
          </a:xfrm>
        </p:grpSpPr>
        <p:sp>
          <p:nvSpPr>
            <p:cNvPr id="3" name="Freeform 3"/>
            <p:cNvSpPr/>
            <p:nvPr/>
          </p:nvSpPr>
          <p:spPr>
            <a:xfrm>
              <a:off x="0" y="0"/>
              <a:ext cx="1719818" cy="713394"/>
            </a:xfrm>
            <a:custGeom>
              <a:avLst/>
              <a:gdLst/>
              <a:ahLst/>
              <a:cxnLst/>
              <a:rect l="l" t="t" r="r" b="b"/>
              <a:pathLst>
                <a:path w="1719818" h="713394">
                  <a:moveTo>
                    <a:pt x="0" y="0"/>
                  </a:moveTo>
                  <a:lnTo>
                    <a:pt x="1719818" y="0"/>
                  </a:lnTo>
                  <a:lnTo>
                    <a:pt x="1719818" y="713394"/>
                  </a:lnTo>
                  <a:lnTo>
                    <a:pt x="0" y="713394"/>
                  </a:lnTo>
                  <a:close/>
                </a:path>
              </a:pathLst>
            </a:custGeom>
            <a:solidFill>
              <a:srgbClr val="172763"/>
            </a:solidFill>
          </p:spPr>
          <p:txBody>
            <a:bodyPr/>
            <a:lstStyle/>
            <a:p>
              <a:endParaRPr lang="fr-FR"/>
            </a:p>
          </p:txBody>
        </p:sp>
        <p:sp>
          <p:nvSpPr>
            <p:cNvPr id="4" name="TextBox 4"/>
            <p:cNvSpPr txBox="1"/>
            <p:nvPr/>
          </p:nvSpPr>
          <p:spPr>
            <a:xfrm>
              <a:off x="0" y="28575"/>
              <a:ext cx="1719817" cy="684819"/>
            </a:xfrm>
            <a:prstGeom prst="rect">
              <a:avLst/>
            </a:prstGeom>
          </p:spPr>
          <p:txBody>
            <a:bodyPr lIns="50800" tIns="50800" rIns="50800" bIns="50800" rtlCol="0" anchor="ctr"/>
            <a:lstStyle/>
            <a:p>
              <a:pPr algn="ctr">
                <a:lnSpc>
                  <a:spcPts val="2600"/>
                </a:lnSpc>
              </a:pPr>
              <a:endParaRPr/>
            </a:p>
          </p:txBody>
        </p:sp>
      </p:grpSp>
      <p:grpSp>
        <p:nvGrpSpPr>
          <p:cNvPr id="5" name="Group 5"/>
          <p:cNvGrpSpPr/>
          <p:nvPr/>
        </p:nvGrpSpPr>
        <p:grpSpPr>
          <a:xfrm>
            <a:off x="12125174" y="-342618"/>
            <a:ext cx="6529932" cy="8229800"/>
            <a:chOff x="0" y="0"/>
            <a:chExt cx="8706576" cy="10973066"/>
          </a:xfrm>
        </p:grpSpPr>
        <p:sp>
          <p:nvSpPr>
            <p:cNvPr id="6" name="AutoShape 6"/>
            <p:cNvSpPr/>
            <p:nvPr/>
          </p:nvSpPr>
          <p:spPr>
            <a:xfrm>
              <a:off x="0" y="0"/>
              <a:ext cx="8706576" cy="10973066"/>
            </a:xfrm>
            <a:prstGeom prst="rect">
              <a:avLst/>
            </a:prstGeom>
            <a:solidFill>
              <a:srgbClr val="EA5053"/>
            </a:solidFill>
          </p:spPr>
          <p:txBody>
            <a:bodyPr/>
            <a:lstStyle/>
            <a:p>
              <a:endParaRPr lang="fr-FR"/>
            </a:p>
          </p:txBody>
        </p:sp>
      </p:grpSp>
      <p:sp>
        <p:nvSpPr>
          <p:cNvPr id="7" name="TextBox 7"/>
          <p:cNvSpPr txBox="1"/>
          <p:nvPr/>
        </p:nvSpPr>
        <p:spPr>
          <a:xfrm>
            <a:off x="3742917" y="3051176"/>
            <a:ext cx="7787648" cy="1425552"/>
          </a:xfrm>
          <a:prstGeom prst="rect">
            <a:avLst/>
          </a:prstGeom>
        </p:spPr>
        <p:txBody>
          <a:bodyPr lIns="0" tIns="0" rIns="0" bIns="0" rtlCol="0" anchor="t">
            <a:spAutoFit/>
          </a:bodyPr>
          <a:lstStyle/>
          <a:p>
            <a:pPr algn="r">
              <a:lnSpc>
                <a:spcPts val="9999"/>
              </a:lnSpc>
            </a:pPr>
            <a:r>
              <a:rPr lang="en-US" sz="9999" b="1">
                <a:solidFill>
                  <a:srgbClr val="172763"/>
                </a:solidFill>
                <a:latin typeface="Poppins Ultra-Bold"/>
                <a:ea typeface="Poppins Ultra-Bold"/>
                <a:cs typeface="Poppins Ultra-Bold"/>
                <a:sym typeface="Poppins Ultra-Bold"/>
              </a:rPr>
              <a:t>Résultats</a:t>
            </a:r>
          </a:p>
        </p:txBody>
      </p:sp>
      <p:sp>
        <p:nvSpPr>
          <p:cNvPr id="8" name="AutoShape 8"/>
          <p:cNvSpPr/>
          <p:nvPr/>
        </p:nvSpPr>
        <p:spPr>
          <a:xfrm flipH="1">
            <a:off x="1880343" y="5394742"/>
            <a:ext cx="0" cy="2461121"/>
          </a:xfrm>
          <a:prstGeom prst="line">
            <a:avLst/>
          </a:prstGeom>
          <a:ln w="28575" cap="flat">
            <a:solidFill>
              <a:srgbClr val="172763"/>
            </a:solidFill>
            <a:prstDash val="solid"/>
            <a:headEnd type="none" w="sm" len="sm"/>
            <a:tailEnd type="none" w="sm" len="sm"/>
          </a:ln>
        </p:spPr>
        <p:txBody>
          <a:bodyPr/>
          <a:lstStyle/>
          <a:p>
            <a:endParaRPr lang="fr-FR"/>
          </a:p>
        </p:txBody>
      </p:sp>
      <p:sp>
        <p:nvSpPr>
          <p:cNvPr id="9" name="TextBox 9"/>
          <p:cNvSpPr txBox="1"/>
          <p:nvPr/>
        </p:nvSpPr>
        <p:spPr>
          <a:xfrm>
            <a:off x="2384724" y="7477491"/>
            <a:ext cx="6728998" cy="742906"/>
          </a:xfrm>
          <a:prstGeom prst="rect">
            <a:avLst/>
          </a:prstGeom>
        </p:spPr>
        <p:txBody>
          <a:bodyPr lIns="0" tIns="0" rIns="0" bIns="0" rtlCol="0" anchor="t">
            <a:spAutoFit/>
          </a:bodyPr>
          <a:lstStyle/>
          <a:p>
            <a:pPr algn="l">
              <a:lnSpc>
                <a:spcPts val="2879"/>
              </a:lnSpc>
            </a:pPr>
            <a:r>
              <a:rPr lang="en-US" sz="2400" b="1">
                <a:solidFill>
                  <a:srgbClr val="172763"/>
                </a:solidFill>
                <a:latin typeface="Poppins Semi-Bold"/>
                <a:ea typeface="Poppins Semi-Bold"/>
                <a:cs typeface="Poppins Semi-Bold"/>
                <a:sym typeface="Poppins Semi-Bold"/>
              </a:rPr>
              <a:t>Une économie circulaire encore très centrée sur les déchets</a:t>
            </a:r>
          </a:p>
        </p:txBody>
      </p:sp>
      <p:sp>
        <p:nvSpPr>
          <p:cNvPr id="10" name="Freeform 10"/>
          <p:cNvSpPr/>
          <p:nvPr/>
        </p:nvSpPr>
        <p:spPr>
          <a:xfrm rot="5400000">
            <a:off x="1701996" y="6409050"/>
            <a:ext cx="356694" cy="356694"/>
          </a:xfrm>
          <a:custGeom>
            <a:avLst/>
            <a:gdLst/>
            <a:ahLst/>
            <a:cxnLst/>
            <a:rect l="l" t="t" r="r" b="b"/>
            <a:pathLst>
              <a:path w="356694" h="356694">
                <a:moveTo>
                  <a:pt x="0" y="0"/>
                </a:moveTo>
                <a:lnTo>
                  <a:pt x="356694" y="0"/>
                </a:lnTo>
                <a:lnTo>
                  <a:pt x="356694" y="356694"/>
                </a:lnTo>
                <a:lnTo>
                  <a:pt x="0" y="356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11"/>
          <p:cNvSpPr/>
          <p:nvPr/>
        </p:nvSpPr>
        <p:spPr>
          <a:xfrm rot="5400000">
            <a:off x="1694852" y="5320317"/>
            <a:ext cx="356694" cy="356694"/>
          </a:xfrm>
          <a:custGeom>
            <a:avLst/>
            <a:gdLst/>
            <a:ahLst/>
            <a:cxnLst/>
            <a:rect l="l" t="t" r="r" b="b"/>
            <a:pathLst>
              <a:path w="356694" h="356694">
                <a:moveTo>
                  <a:pt x="0" y="0"/>
                </a:moveTo>
                <a:lnTo>
                  <a:pt x="356694" y="0"/>
                </a:lnTo>
                <a:lnTo>
                  <a:pt x="356694" y="356694"/>
                </a:lnTo>
                <a:lnTo>
                  <a:pt x="0" y="356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TextBox 12"/>
          <p:cNvSpPr txBox="1"/>
          <p:nvPr/>
        </p:nvSpPr>
        <p:spPr>
          <a:xfrm>
            <a:off x="2384724" y="6382138"/>
            <a:ext cx="6728998" cy="380978"/>
          </a:xfrm>
          <a:prstGeom prst="rect">
            <a:avLst/>
          </a:prstGeom>
        </p:spPr>
        <p:txBody>
          <a:bodyPr lIns="0" tIns="0" rIns="0" bIns="0" rtlCol="0" anchor="t">
            <a:spAutoFit/>
          </a:bodyPr>
          <a:lstStyle/>
          <a:p>
            <a:pPr algn="l">
              <a:lnSpc>
                <a:spcPts val="2879"/>
              </a:lnSpc>
            </a:pPr>
            <a:r>
              <a:rPr lang="en-US" sz="2400" b="1">
                <a:solidFill>
                  <a:srgbClr val="172763"/>
                </a:solidFill>
                <a:latin typeface="Poppins Semi-Bold"/>
                <a:ea typeface="Poppins Semi-Bold"/>
                <a:cs typeface="Poppins Semi-Bold"/>
                <a:sym typeface="Poppins Semi-Bold"/>
              </a:rPr>
              <a:t>L’intermédiation territoriale en pratique</a:t>
            </a:r>
          </a:p>
        </p:txBody>
      </p:sp>
      <p:sp>
        <p:nvSpPr>
          <p:cNvPr id="13" name="Freeform 13"/>
          <p:cNvSpPr/>
          <p:nvPr/>
        </p:nvSpPr>
        <p:spPr>
          <a:xfrm rot="5400000">
            <a:off x="1701996" y="7499169"/>
            <a:ext cx="356694" cy="356694"/>
          </a:xfrm>
          <a:custGeom>
            <a:avLst/>
            <a:gdLst/>
            <a:ahLst/>
            <a:cxnLst/>
            <a:rect l="l" t="t" r="r" b="b"/>
            <a:pathLst>
              <a:path w="356694" h="356694">
                <a:moveTo>
                  <a:pt x="0" y="0"/>
                </a:moveTo>
                <a:lnTo>
                  <a:pt x="356694" y="0"/>
                </a:lnTo>
                <a:lnTo>
                  <a:pt x="356694" y="356694"/>
                </a:lnTo>
                <a:lnTo>
                  <a:pt x="0" y="356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4" name="TextBox 14"/>
          <p:cNvSpPr txBox="1"/>
          <p:nvPr/>
        </p:nvSpPr>
        <p:spPr>
          <a:xfrm>
            <a:off x="7101578" y="-157393"/>
            <a:ext cx="3834376" cy="3491231"/>
          </a:xfrm>
          <a:prstGeom prst="rect">
            <a:avLst/>
          </a:prstGeom>
        </p:spPr>
        <p:txBody>
          <a:bodyPr lIns="0" tIns="0" rIns="0" bIns="0" rtlCol="0" anchor="t">
            <a:spAutoFit/>
          </a:bodyPr>
          <a:lstStyle/>
          <a:p>
            <a:pPr algn="r">
              <a:lnSpc>
                <a:spcPts val="27019"/>
              </a:lnSpc>
            </a:pPr>
            <a:r>
              <a:rPr lang="en-US" sz="19299" b="1">
                <a:solidFill>
                  <a:srgbClr val="EA5053"/>
                </a:solidFill>
                <a:latin typeface="Poppins Bold"/>
                <a:ea typeface="Poppins Bold"/>
                <a:cs typeface="Poppins Bold"/>
                <a:sym typeface="Poppins Bold"/>
              </a:rPr>
              <a:t>03</a:t>
            </a:r>
          </a:p>
        </p:txBody>
      </p:sp>
      <p:grpSp>
        <p:nvGrpSpPr>
          <p:cNvPr id="15" name="Group 15"/>
          <p:cNvGrpSpPr/>
          <p:nvPr/>
        </p:nvGrpSpPr>
        <p:grpSpPr>
          <a:xfrm>
            <a:off x="11162220" y="2028778"/>
            <a:ext cx="368344" cy="36834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17" name="TextBox 17"/>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18" name="Group 18"/>
          <p:cNvGrpSpPr/>
          <p:nvPr/>
        </p:nvGrpSpPr>
        <p:grpSpPr>
          <a:xfrm>
            <a:off x="11643697" y="2028778"/>
            <a:ext cx="368344" cy="3683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20" name="TextBox 20"/>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21" name="Freeform 21"/>
          <p:cNvSpPr/>
          <p:nvPr/>
        </p:nvSpPr>
        <p:spPr>
          <a:xfrm>
            <a:off x="1400073" y="9384806"/>
            <a:ext cx="784242" cy="725607"/>
          </a:xfrm>
          <a:custGeom>
            <a:avLst/>
            <a:gdLst/>
            <a:ahLst/>
            <a:cxnLst/>
            <a:rect l="l" t="t" r="r" b="b"/>
            <a:pathLst>
              <a:path w="784242" h="725607">
                <a:moveTo>
                  <a:pt x="0" y="0"/>
                </a:moveTo>
                <a:lnTo>
                  <a:pt x="784242" y="0"/>
                </a:lnTo>
                <a:lnTo>
                  <a:pt x="784242" y="725607"/>
                </a:lnTo>
                <a:lnTo>
                  <a:pt x="0" y="725607"/>
                </a:lnTo>
                <a:lnTo>
                  <a:pt x="0" y="0"/>
                </a:lnTo>
                <a:close/>
              </a:path>
            </a:pathLst>
          </a:custGeom>
          <a:blipFill>
            <a:blip r:embed="rId4"/>
            <a:stretch>
              <a:fillRect l="-90943" t="-30224" r="-83155" b="-166023"/>
            </a:stretch>
          </a:blipFill>
        </p:spPr>
        <p:txBody>
          <a:bodyPr/>
          <a:lstStyle/>
          <a:p>
            <a:endParaRPr lang="fr-FR"/>
          </a:p>
        </p:txBody>
      </p:sp>
      <p:sp>
        <p:nvSpPr>
          <p:cNvPr id="22" name="TextBox 22"/>
          <p:cNvSpPr txBox="1"/>
          <p:nvPr/>
        </p:nvSpPr>
        <p:spPr>
          <a:xfrm>
            <a:off x="1400073" y="8971888"/>
            <a:ext cx="8823532" cy="421552"/>
          </a:xfrm>
          <a:prstGeom prst="rect">
            <a:avLst/>
          </a:prstGeom>
        </p:spPr>
        <p:txBody>
          <a:bodyPr lIns="0" tIns="0" rIns="0" bIns="0" rtlCol="0" anchor="t">
            <a:spAutoFit/>
          </a:bodyPr>
          <a:lstStyle/>
          <a:p>
            <a:pPr algn="just">
              <a:lnSpc>
                <a:spcPts val="1599"/>
              </a:lnSpc>
            </a:pPr>
            <a:r>
              <a:rPr lang="en-US" sz="1599" b="1">
                <a:solidFill>
                  <a:srgbClr val="172763"/>
                </a:solidFill>
                <a:latin typeface="Poppins Ultra-Bold"/>
                <a:ea typeface="Poppins Ultra-Bold"/>
                <a:cs typeface="Poppins Ultra-Bold"/>
                <a:sym typeface="Poppins Ultra-Bold"/>
              </a:rPr>
              <a:t>La contribution des villes et régions européennes à l'économie circulaire</a:t>
            </a:r>
          </a:p>
          <a:p>
            <a:pPr algn="just">
              <a:lnSpc>
                <a:spcPts val="1599"/>
              </a:lnSpc>
            </a:pPr>
            <a:endParaRPr lang="en-US" sz="1599" b="1">
              <a:solidFill>
                <a:srgbClr val="172763"/>
              </a:solidFill>
              <a:latin typeface="Poppins Ultra-Bold"/>
              <a:ea typeface="Poppins Ultra-Bold"/>
              <a:cs typeface="Poppins Ultra-Bold"/>
              <a:sym typeface="Poppins Ultra-Bold"/>
            </a:endParaRPr>
          </a:p>
        </p:txBody>
      </p:sp>
      <p:sp>
        <p:nvSpPr>
          <p:cNvPr id="23" name="TextBox 23"/>
          <p:cNvSpPr txBox="1"/>
          <p:nvPr/>
        </p:nvSpPr>
        <p:spPr>
          <a:xfrm>
            <a:off x="2384724" y="5117686"/>
            <a:ext cx="6212219" cy="742906"/>
          </a:xfrm>
          <a:prstGeom prst="rect">
            <a:avLst/>
          </a:prstGeom>
        </p:spPr>
        <p:txBody>
          <a:bodyPr lIns="0" tIns="0" rIns="0" bIns="0" rtlCol="0" anchor="t">
            <a:spAutoFit/>
          </a:bodyPr>
          <a:lstStyle/>
          <a:p>
            <a:pPr algn="l">
              <a:lnSpc>
                <a:spcPts val="2879"/>
              </a:lnSpc>
            </a:pPr>
            <a:r>
              <a:rPr lang="en-US" sz="2400" b="1">
                <a:solidFill>
                  <a:srgbClr val="172763"/>
                </a:solidFill>
                <a:latin typeface="Poppins Bold"/>
                <a:ea typeface="Poppins Bold"/>
                <a:cs typeface="Poppins Bold"/>
                <a:sym typeface="Poppins Bold"/>
              </a:rPr>
              <a:t>Des préoccupations largement environnementales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72763"/>
        </a:solidFill>
        <a:effectLst/>
      </p:bgPr>
    </p:bg>
    <p:spTree>
      <p:nvGrpSpPr>
        <p:cNvPr id="1" name=""/>
        <p:cNvGrpSpPr/>
        <p:nvPr/>
      </p:nvGrpSpPr>
      <p:grpSpPr>
        <a:xfrm>
          <a:off x="0" y="0"/>
          <a:ext cx="0" cy="0"/>
          <a:chOff x="0" y="0"/>
          <a:chExt cx="0" cy="0"/>
        </a:xfrm>
      </p:grpSpPr>
      <p:sp>
        <p:nvSpPr>
          <p:cNvPr id="2" name="TextBox 2"/>
          <p:cNvSpPr txBox="1"/>
          <p:nvPr/>
        </p:nvSpPr>
        <p:spPr>
          <a:xfrm>
            <a:off x="3983498" y="3079750"/>
            <a:ext cx="11520757" cy="3375024"/>
          </a:xfrm>
          <a:prstGeom prst="rect">
            <a:avLst/>
          </a:prstGeom>
        </p:spPr>
        <p:txBody>
          <a:bodyPr lIns="0" tIns="0" rIns="0" bIns="0" rtlCol="0" anchor="t">
            <a:spAutoFit/>
          </a:bodyPr>
          <a:lstStyle/>
          <a:p>
            <a:pPr algn="l">
              <a:lnSpc>
                <a:spcPts val="6499"/>
              </a:lnSpc>
            </a:pPr>
            <a:r>
              <a:rPr lang="en-US" sz="6499" b="1">
                <a:solidFill>
                  <a:srgbClr val="FFFFFF"/>
                </a:solidFill>
                <a:latin typeface="Poppins Bold"/>
                <a:ea typeface="Poppins Bold"/>
                <a:cs typeface="Poppins Bold"/>
                <a:sym typeface="Poppins Bold"/>
              </a:rPr>
              <a:t>Déployer l’économie circulaire, oui — mais pourquoi ? Moteurs et justifications territoriales.</a:t>
            </a:r>
          </a:p>
        </p:txBody>
      </p:sp>
      <p:sp>
        <p:nvSpPr>
          <p:cNvPr id="3" name="Freeform 3"/>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2"/>
            <a:stretch>
              <a:fillRect l="-85427" t="-24016" r="-82863" b="-150612"/>
            </a:stretch>
          </a:blipFill>
        </p:spPr>
        <p:txBody>
          <a:bodyPr/>
          <a:lstStyle/>
          <a:p>
            <a:endParaRPr lang="fr-FR"/>
          </a:p>
        </p:txBody>
      </p:sp>
      <p:sp>
        <p:nvSpPr>
          <p:cNvPr id="4" name="Freeform 4"/>
          <p:cNvSpPr/>
          <p:nvPr/>
        </p:nvSpPr>
        <p:spPr>
          <a:xfrm>
            <a:off x="2783745" y="3222549"/>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5" name="Freeform 5"/>
          <p:cNvSpPr/>
          <p:nvPr/>
        </p:nvSpPr>
        <p:spPr>
          <a:xfrm>
            <a:off x="3265222" y="3239815"/>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7293" y="998297"/>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3" name="Freeform 3"/>
          <p:cNvSpPr/>
          <p:nvPr/>
        </p:nvSpPr>
        <p:spPr>
          <a:xfrm>
            <a:off x="1628770" y="1015563"/>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4" name="Freeform 4"/>
          <p:cNvSpPr/>
          <p:nvPr/>
        </p:nvSpPr>
        <p:spPr>
          <a:xfrm>
            <a:off x="941111" y="8968480"/>
            <a:ext cx="1056003" cy="977050"/>
          </a:xfrm>
          <a:custGeom>
            <a:avLst/>
            <a:gdLst/>
            <a:ahLst/>
            <a:cxnLst/>
            <a:rect l="l" t="t" r="r" b="b"/>
            <a:pathLst>
              <a:path w="1056003" h="977050">
                <a:moveTo>
                  <a:pt x="0" y="0"/>
                </a:moveTo>
                <a:lnTo>
                  <a:pt x="1056003" y="0"/>
                </a:lnTo>
                <a:lnTo>
                  <a:pt x="1056003" y="977050"/>
                </a:lnTo>
                <a:lnTo>
                  <a:pt x="0" y="977050"/>
                </a:lnTo>
                <a:lnTo>
                  <a:pt x="0" y="0"/>
                </a:lnTo>
                <a:close/>
              </a:path>
            </a:pathLst>
          </a:custGeom>
          <a:blipFill>
            <a:blip r:embed="rId7"/>
            <a:stretch>
              <a:fillRect l="-90943" t="-30224" r="-83155" b="-166023"/>
            </a:stretch>
          </a:blipFill>
        </p:spPr>
        <p:txBody>
          <a:bodyPr/>
          <a:lstStyle/>
          <a:p>
            <a:endParaRPr lang="fr-FR"/>
          </a:p>
        </p:txBody>
      </p:sp>
      <p:sp>
        <p:nvSpPr>
          <p:cNvPr id="5" name="TextBox 5"/>
          <p:cNvSpPr txBox="1"/>
          <p:nvPr/>
        </p:nvSpPr>
        <p:spPr>
          <a:xfrm>
            <a:off x="2251964" y="748241"/>
            <a:ext cx="13846406" cy="831850"/>
          </a:xfrm>
          <a:prstGeom prst="rect">
            <a:avLst/>
          </a:prstGeom>
        </p:spPr>
        <p:txBody>
          <a:bodyPr lIns="0" tIns="0" rIns="0" bIns="0" rtlCol="0" anchor="t">
            <a:spAutoFit/>
          </a:bodyPr>
          <a:lstStyle/>
          <a:p>
            <a:pPr algn="l">
              <a:lnSpc>
                <a:spcPts val="6050"/>
              </a:lnSpc>
            </a:pPr>
            <a:r>
              <a:rPr lang="en-US" sz="5500" b="1">
                <a:solidFill>
                  <a:srgbClr val="172763"/>
                </a:solidFill>
                <a:latin typeface="Poppins Bold"/>
                <a:ea typeface="Poppins Bold"/>
                <a:cs typeface="Poppins Bold"/>
                <a:sym typeface="Poppins Bold"/>
              </a:rPr>
              <a:t>Les principaux moteurs des stratégies</a:t>
            </a:r>
          </a:p>
        </p:txBody>
      </p:sp>
      <p:sp>
        <p:nvSpPr>
          <p:cNvPr id="6" name="TextBox 6"/>
          <p:cNvSpPr txBox="1"/>
          <p:nvPr/>
        </p:nvSpPr>
        <p:spPr>
          <a:xfrm>
            <a:off x="1628770" y="4076629"/>
            <a:ext cx="3457933" cy="2602583"/>
          </a:xfrm>
          <a:prstGeom prst="rect">
            <a:avLst/>
          </a:prstGeom>
        </p:spPr>
        <p:txBody>
          <a:bodyPr lIns="0" tIns="0" rIns="0" bIns="0" rtlCol="0" anchor="t">
            <a:spAutoFit/>
          </a:bodyPr>
          <a:lstStyle/>
          <a:p>
            <a:pPr marL="0" lvl="0" indent="0" algn="l">
              <a:lnSpc>
                <a:spcPts val="2550"/>
              </a:lnSpc>
            </a:pPr>
            <a:r>
              <a:rPr lang="en-US" sz="1700">
                <a:solidFill>
                  <a:srgbClr val="162764"/>
                </a:solidFill>
                <a:latin typeface="Poppins"/>
                <a:ea typeface="Poppins"/>
                <a:cs typeface="Poppins"/>
                <a:sym typeface="Poppins"/>
              </a:rPr>
              <a:t>Les priorités portent sur la réduction des émissions de CO₂, la baisse de la consommation des ressources et la moindre dépendance aux matières premières importées, afin de renforcer la résilience des territoires.</a:t>
            </a:r>
          </a:p>
        </p:txBody>
      </p:sp>
      <p:sp>
        <p:nvSpPr>
          <p:cNvPr id="7" name="TextBox 7"/>
          <p:cNvSpPr txBox="1"/>
          <p:nvPr/>
        </p:nvSpPr>
        <p:spPr>
          <a:xfrm>
            <a:off x="12049961" y="4127968"/>
            <a:ext cx="3695679" cy="2840187"/>
          </a:xfrm>
          <a:prstGeom prst="rect">
            <a:avLst/>
          </a:prstGeom>
        </p:spPr>
        <p:txBody>
          <a:bodyPr lIns="0" tIns="0" rIns="0" bIns="0" rtlCol="0" anchor="t">
            <a:spAutoFit/>
          </a:bodyPr>
          <a:lstStyle/>
          <a:p>
            <a:pPr marL="0" lvl="0" indent="0" algn="l">
              <a:lnSpc>
                <a:spcPts val="2548"/>
              </a:lnSpc>
            </a:pPr>
            <a:r>
              <a:rPr lang="en-US" sz="1699">
                <a:solidFill>
                  <a:srgbClr val="162764"/>
                </a:solidFill>
                <a:latin typeface="Poppins"/>
                <a:ea typeface="Poppins"/>
                <a:cs typeface="Poppins"/>
                <a:sym typeface="Poppins"/>
              </a:rPr>
              <a:t>Les stratégies mettent en avant la création d’emplois non délocalisables, le renforcement de la compétitivité contre la volatilité des marchés de matières premières, ainsi que des objectifs sociaux : inclusion, montée en compétences et autonomisation des habitants.</a:t>
            </a:r>
          </a:p>
        </p:txBody>
      </p:sp>
      <p:sp>
        <p:nvSpPr>
          <p:cNvPr id="8" name="TextBox 8"/>
          <p:cNvSpPr txBox="1"/>
          <p:nvPr/>
        </p:nvSpPr>
        <p:spPr>
          <a:xfrm>
            <a:off x="6733132" y="4076629"/>
            <a:ext cx="3735993" cy="2211581"/>
          </a:xfrm>
          <a:prstGeom prst="rect">
            <a:avLst/>
          </a:prstGeom>
        </p:spPr>
        <p:txBody>
          <a:bodyPr lIns="0" tIns="0" rIns="0" bIns="0" rtlCol="0" anchor="t">
            <a:spAutoFit/>
          </a:bodyPr>
          <a:lstStyle/>
          <a:p>
            <a:pPr marL="0" lvl="0" indent="0" algn="l">
              <a:lnSpc>
                <a:spcPts val="2548"/>
              </a:lnSpc>
            </a:pPr>
            <a:r>
              <a:rPr lang="en-US" sz="1699">
                <a:solidFill>
                  <a:srgbClr val="162764"/>
                </a:solidFill>
                <a:latin typeface="Poppins"/>
                <a:ea typeface="Poppins"/>
                <a:cs typeface="Poppins"/>
                <a:sym typeface="Poppins"/>
              </a:rPr>
              <a:t>Motivation la plus citée : limiter les déchets à la source grâce à des objectifs de réduction, l’écoconception, la réparation, le réemploi, des campagnes de sensibilisation et des systèmes de collecte accessibles.</a:t>
            </a:r>
          </a:p>
        </p:txBody>
      </p:sp>
      <p:sp>
        <p:nvSpPr>
          <p:cNvPr id="9" name="TextBox 9"/>
          <p:cNvSpPr txBox="1"/>
          <p:nvPr/>
        </p:nvSpPr>
        <p:spPr>
          <a:xfrm>
            <a:off x="1628770" y="2703699"/>
            <a:ext cx="3961663" cy="1180993"/>
          </a:xfrm>
          <a:prstGeom prst="rect">
            <a:avLst/>
          </a:prstGeom>
        </p:spPr>
        <p:txBody>
          <a:bodyPr lIns="0" tIns="0" rIns="0" bIns="0" rtlCol="0" anchor="t">
            <a:spAutoFit/>
          </a:bodyPr>
          <a:lstStyle/>
          <a:p>
            <a:pPr marL="0" lvl="1" indent="0" algn="l">
              <a:lnSpc>
                <a:spcPts val="3148"/>
              </a:lnSpc>
              <a:spcBef>
                <a:spcPct val="0"/>
              </a:spcBef>
            </a:pPr>
            <a:r>
              <a:rPr lang="en-US" sz="2249" b="1">
                <a:solidFill>
                  <a:srgbClr val="172763"/>
                </a:solidFill>
                <a:latin typeface="Poppins Bold"/>
                <a:ea typeface="Poppins Bold"/>
                <a:cs typeface="Poppins Bold"/>
                <a:sym typeface="Poppins Bold"/>
              </a:rPr>
              <a:t>Répondre aux défis environnementaux et climatiques (52,5 %)</a:t>
            </a:r>
          </a:p>
        </p:txBody>
      </p:sp>
      <p:sp>
        <p:nvSpPr>
          <p:cNvPr id="10" name="TextBox 10"/>
          <p:cNvSpPr txBox="1"/>
          <p:nvPr/>
        </p:nvSpPr>
        <p:spPr>
          <a:xfrm>
            <a:off x="12009285" y="2698966"/>
            <a:ext cx="3695679" cy="1180993"/>
          </a:xfrm>
          <a:prstGeom prst="rect">
            <a:avLst/>
          </a:prstGeom>
        </p:spPr>
        <p:txBody>
          <a:bodyPr lIns="0" tIns="0" rIns="0" bIns="0" rtlCol="0" anchor="t">
            <a:spAutoFit/>
          </a:bodyPr>
          <a:lstStyle/>
          <a:p>
            <a:pPr marL="0" lvl="1" indent="0" algn="l">
              <a:lnSpc>
                <a:spcPts val="3148"/>
              </a:lnSpc>
              <a:spcBef>
                <a:spcPct val="0"/>
              </a:spcBef>
            </a:pPr>
            <a:r>
              <a:rPr lang="en-US" sz="2249" b="1">
                <a:solidFill>
                  <a:srgbClr val="172763"/>
                </a:solidFill>
                <a:latin typeface="Poppins Bold"/>
                <a:ea typeface="Poppins Bold"/>
                <a:cs typeface="Poppins Bold"/>
                <a:sym typeface="Poppins Bold"/>
              </a:rPr>
              <a:t>Valoriser les bénéfices économiques et sociaux (33,3 %)</a:t>
            </a:r>
          </a:p>
        </p:txBody>
      </p:sp>
      <p:sp>
        <p:nvSpPr>
          <p:cNvPr id="11" name="TextBox 11"/>
          <p:cNvSpPr txBox="1"/>
          <p:nvPr/>
        </p:nvSpPr>
        <p:spPr>
          <a:xfrm>
            <a:off x="6655218" y="2698966"/>
            <a:ext cx="3735993" cy="1180993"/>
          </a:xfrm>
          <a:prstGeom prst="rect">
            <a:avLst/>
          </a:prstGeom>
        </p:spPr>
        <p:txBody>
          <a:bodyPr lIns="0" tIns="0" rIns="0" bIns="0" rtlCol="0" anchor="t">
            <a:spAutoFit/>
          </a:bodyPr>
          <a:lstStyle/>
          <a:p>
            <a:pPr marL="0" lvl="1" indent="0" algn="l">
              <a:lnSpc>
                <a:spcPts val="3148"/>
              </a:lnSpc>
              <a:spcBef>
                <a:spcPct val="0"/>
              </a:spcBef>
            </a:pPr>
            <a:r>
              <a:rPr lang="en-US" sz="2249" b="1">
                <a:solidFill>
                  <a:srgbClr val="172763"/>
                </a:solidFill>
                <a:latin typeface="Poppins Bold"/>
                <a:ea typeface="Poppins Bold"/>
                <a:cs typeface="Poppins Bold"/>
                <a:sym typeface="Poppins Bold"/>
              </a:rPr>
              <a:t>Mettre la réduction des déchets au premier plan (19,3 %)</a:t>
            </a:r>
          </a:p>
        </p:txBody>
      </p:sp>
      <p:grpSp>
        <p:nvGrpSpPr>
          <p:cNvPr id="12" name="Group 12"/>
          <p:cNvGrpSpPr/>
          <p:nvPr/>
        </p:nvGrpSpPr>
        <p:grpSpPr>
          <a:xfrm>
            <a:off x="3961641" y="2509089"/>
            <a:ext cx="2250123" cy="6154145"/>
            <a:chOff x="0" y="0"/>
            <a:chExt cx="3000164" cy="8205527"/>
          </a:xfrm>
        </p:grpSpPr>
        <p:sp>
          <p:nvSpPr>
            <p:cNvPr id="13" name="Freeform 13"/>
            <p:cNvSpPr/>
            <p:nvPr/>
          </p:nvSpPr>
          <p:spPr>
            <a:xfrm>
              <a:off x="0" y="5437258"/>
              <a:ext cx="1515619" cy="2768269"/>
            </a:xfrm>
            <a:custGeom>
              <a:avLst/>
              <a:gdLst/>
              <a:ahLst/>
              <a:cxnLst/>
              <a:rect l="l" t="t" r="r" b="b"/>
              <a:pathLst>
                <a:path w="1515619" h="2768269">
                  <a:moveTo>
                    <a:pt x="0" y="0"/>
                  </a:moveTo>
                  <a:lnTo>
                    <a:pt x="1515619" y="0"/>
                  </a:lnTo>
                  <a:lnTo>
                    <a:pt x="1515619" y="2768269"/>
                  </a:lnTo>
                  <a:lnTo>
                    <a:pt x="0" y="2768269"/>
                  </a:lnTo>
                  <a:lnTo>
                    <a:pt x="0" y="0"/>
                  </a:lnTo>
                  <a:close/>
                </a:path>
              </a:pathLst>
            </a:custGeom>
            <a:blipFill>
              <a:blip r:embed="rId8">
                <a:alphaModFix amt="50000"/>
                <a:extLst>
                  <a:ext uri="{96DAC541-7B7A-43D3-8B79-37D633B846F1}">
                    <asvg:svgBlip xmlns:asvg="http://schemas.microsoft.com/office/drawing/2016/SVG/main" r:embed="rId9"/>
                  </a:ext>
                </a:extLst>
              </a:blip>
              <a:stretch>
                <a:fillRect r="-82649"/>
              </a:stretch>
            </a:blipFill>
            <a:ln cap="sq">
              <a:noFill/>
              <a:prstDash val="solid"/>
              <a:miter/>
            </a:ln>
          </p:spPr>
          <p:txBody>
            <a:bodyPr/>
            <a:lstStyle/>
            <a:p>
              <a:endParaRPr lang="fr-FR"/>
            </a:p>
          </p:txBody>
        </p:sp>
        <p:grpSp>
          <p:nvGrpSpPr>
            <p:cNvPr id="14" name="Group 14"/>
            <p:cNvGrpSpPr/>
            <p:nvPr/>
          </p:nvGrpSpPr>
          <p:grpSpPr>
            <a:xfrm rot="5400000">
              <a:off x="118550" y="5759191"/>
              <a:ext cx="2768269" cy="2124404"/>
              <a:chOff x="0" y="0"/>
              <a:chExt cx="597607" cy="458611"/>
            </a:xfrm>
          </p:grpSpPr>
          <p:sp>
            <p:nvSpPr>
              <p:cNvPr id="15" name="Freeform 15"/>
              <p:cNvSpPr/>
              <p:nvPr/>
            </p:nvSpPr>
            <p:spPr>
              <a:xfrm>
                <a:off x="0" y="0"/>
                <a:ext cx="597607" cy="458611"/>
              </a:xfrm>
              <a:custGeom>
                <a:avLst/>
                <a:gdLst/>
                <a:ahLst/>
                <a:cxnLst/>
                <a:rect l="l" t="t" r="r" b="b"/>
                <a:pathLst>
                  <a:path w="597607" h="458611">
                    <a:moveTo>
                      <a:pt x="199310" y="439542"/>
                    </a:moveTo>
                    <a:cubicBezTo>
                      <a:pt x="229948" y="451056"/>
                      <a:pt x="264779" y="458611"/>
                      <a:pt x="298964" y="458611"/>
                    </a:cubicBezTo>
                    <a:cubicBezTo>
                      <a:pt x="333151" y="458611"/>
                      <a:pt x="366047" y="452134"/>
                      <a:pt x="396362" y="440620"/>
                    </a:cubicBezTo>
                    <a:cubicBezTo>
                      <a:pt x="397008" y="440261"/>
                      <a:pt x="397652" y="440261"/>
                      <a:pt x="398297" y="439901"/>
                    </a:cubicBezTo>
                    <a:cubicBezTo>
                      <a:pt x="512142" y="393846"/>
                      <a:pt x="595995" y="272232"/>
                      <a:pt x="597607" y="137977"/>
                    </a:cubicBezTo>
                    <a:lnTo>
                      <a:pt x="597607" y="0"/>
                    </a:lnTo>
                    <a:lnTo>
                      <a:pt x="0" y="0"/>
                    </a:lnTo>
                    <a:lnTo>
                      <a:pt x="0" y="137874"/>
                    </a:lnTo>
                    <a:cubicBezTo>
                      <a:pt x="1613" y="272951"/>
                      <a:pt x="84175" y="394566"/>
                      <a:pt x="199310" y="439542"/>
                    </a:cubicBezTo>
                    <a:close/>
                  </a:path>
                </a:pathLst>
              </a:custGeom>
              <a:solidFill>
                <a:srgbClr val="172763"/>
              </a:solidFill>
            </p:spPr>
            <p:txBody>
              <a:bodyPr/>
              <a:lstStyle/>
              <a:p>
                <a:endParaRPr lang="fr-FR"/>
              </a:p>
            </p:txBody>
          </p:sp>
          <p:sp>
            <p:nvSpPr>
              <p:cNvPr id="16" name="TextBox 16"/>
              <p:cNvSpPr txBox="1"/>
              <p:nvPr/>
            </p:nvSpPr>
            <p:spPr>
              <a:xfrm>
                <a:off x="0" y="-57150"/>
                <a:ext cx="597607" cy="388761"/>
              </a:xfrm>
              <a:prstGeom prst="rect">
                <a:avLst/>
              </a:prstGeom>
            </p:spPr>
            <p:txBody>
              <a:bodyPr lIns="50800" tIns="50800" rIns="50800" bIns="50800" rtlCol="0" anchor="ctr"/>
              <a:lstStyle/>
              <a:p>
                <a:pPr algn="ctr">
                  <a:lnSpc>
                    <a:spcPts val="2763"/>
                  </a:lnSpc>
                </a:pPr>
                <a:endParaRPr/>
              </a:p>
            </p:txBody>
          </p:sp>
        </p:grpSp>
        <p:sp>
          <p:nvSpPr>
            <p:cNvPr id="17" name="AutoShape 17"/>
            <p:cNvSpPr/>
            <p:nvPr/>
          </p:nvSpPr>
          <p:spPr>
            <a:xfrm>
              <a:off x="2539018" y="185038"/>
              <a:ext cx="0" cy="7693254"/>
            </a:xfrm>
            <a:prstGeom prst="line">
              <a:avLst/>
            </a:prstGeom>
            <a:ln w="51738" cap="flat">
              <a:solidFill>
                <a:srgbClr val="162764"/>
              </a:solidFill>
              <a:prstDash val="solid"/>
              <a:headEnd type="none" w="sm" len="sm"/>
              <a:tailEnd type="none" w="sm" len="sm"/>
            </a:ln>
          </p:spPr>
          <p:txBody>
            <a:bodyPr/>
            <a:lstStyle/>
            <a:p>
              <a:endParaRPr lang="fr-FR"/>
            </a:p>
          </p:txBody>
        </p:sp>
        <p:grpSp>
          <p:nvGrpSpPr>
            <p:cNvPr id="18" name="Group 18"/>
            <p:cNvGrpSpPr/>
            <p:nvPr/>
          </p:nvGrpSpPr>
          <p:grpSpPr>
            <a:xfrm>
              <a:off x="2077871" y="0"/>
              <a:ext cx="922293" cy="920426"/>
              <a:chOff x="0" y="0"/>
              <a:chExt cx="812800" cy="811155"/>
            </a:xfrm>
          </p:grpSpPr>
          <p:sp>
            <p:nvSpPr>
              <p:cNvPr id="19" name="Freeform 19"/>
              <p:cNvSpPr/>
              <p:nvPr/>
            </p:nvSpPr>
            <p:spPr>
              <a:xfrm>
                <a:off x="0" y="0"/>
                <a:ext cx="812800" cy="811155"/>
              </a:xfrm>
              <a:custGeom>
                <a:avLst/>
                <a:gdLst/>
                <a:ahLst/>
                <a:cxnLst/>
                <a:rect l="l" t="t" r="r" b="b"/>
                <a:pathLst>
                  <a:path w="812800" h="811155">
                    <a:moveTo>
                      <a:pt x="406400" y="0"/>
                    </a:moveTo>
                    <a:cubicBezTo>
                      <a:pt x="181951" y="0"/>
                      <a:pt x="0" y="181583"/>
                      <a:pt x="0" y="405577"/>
                    </a:cubicBezTo>
                    <a:cubicBezTo>
                      <a:pt x="0" y="629572"/>
                      <a:pt x="181951" y="811155"/>
                      <a:pt x="406400" y="811155"/>
                    </a:cubicBezTo>
                    <a:cubicBezTo>
                      <a:pt x="630849" y="811155"/>
                      <a:pt x="812800" y="629572"/>
                      <a:pt x="812800" y="405577"/>
                    </a:cubicBezTo>
                    <a:cubicBezTo>
                      <a:pt x="812800" y="181583"/>
                      <a:pt x="630849" y="0"/>
                      <a:pt x="406400" y="0"/>
                    </a:cubicBezTo>
                    <a:close/>
                  </a:path>
                </a:pathLst>
              </a:custGeom>
              <a:solidFill>
                <a:srgbClr val="172763"/>
              </a:solidFill>
              <a:ln w="76200" cap="sq">
                <a:solidFill>
                  <a:srgbClr val="FFFFFF"/>
                </a:solidFill>
                <a:prstDash val="solid"/>
                <a:miter/>
              </a:ln>
            </p:spPr>
            <p:txBody>
              <a:bodyPr/>
              <a:lstStyle/>
              <a:p>
                <a:endParaRPr lang="fr-FR"/>
              </a:p>
            </p:txBody>
          </p:sp>
          <p:sp>
            <p:nvSpPr>
              <p:cNvPr id="20" name="TextBox 20"/>
              <p:cNvSpPr txBox="1"/>
              <p:nvPr/>
            </p:nvSpPr>
            <p:spPr>
              <a:xfrm>
                <a:off x="76200" y="28421"/>
                <a:ext cx="660400" cy="706688"/>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297215" y="235604"/>
              <a:ext cx="483606" cy="401593"/>
            </a:xfrm>
            <a:prstGeom prst="rect">
              <a:avLst/>
            </a:prstGeom>
          </p:spPr>
          <p:txBody>
            <a:bodyPr lIns="0" tIns="0" rIns="0" bIns="0" rtlCol="0" anchor="t">
              <a:spAutoFit/>
            </a:bodyPr>
            <a:lstStyle/>
            <a:p>
              <a:pPr algn="ctr">
                <a:lnSpc>
                  <a:spcPts val="2477"/>
                </a:lnSpc>
              </a:pPr>
              <a:r>
                <a:rPr lang="en-US" sz="1769" b="1">
                  <a:solidFill>
                    <a:srgbClr val="FFFFFF"/>
                  </a:solidFill>
                  <a:latin typeface="Poppins Bold"/>
                  <a:ea typeface="Poppins Bold"/>
                  <a:cs typeface="Poppins Bold"/>
                  <a:sym typeface="Poppins Bold"/>
                </a:rPr>
                <a:t>01</a:t>
              </a:r>
            </a:p>
          </p:txBody>
        </p:sp>
      </p:grpSp>
      <p:grpSp>
        <p:nvGrpSpPr>
          <p:cNvPr id="22" name="Group 22"/>
          <p:cNvGrpSpPr/>
          <p:nvPr/>
        </p:nvGrpSpPr>
        <p:grpSpPr>
          <a:xfrm>
            <a:off x="9256336" y="2509089"/>
            <a:ext cx="2269749" cy="6154145"/>
            <a:chOff x="0" y="0"/>
            <a:chExt cx="3026333" cy="8205527"/>
          </a:xfrm>
        </p:grpSpPr>
        <p:sp>
          <p:nvSpPr>
            <p:cNvPr id="23" name="Freeform 23"/>
            <p:cNvSpPr/>
            <p:nvPr/>
          </p:nvSpPr>
          <p:spPr>
            <a:xfrm>
              <a:off x="0" y="5437258"/>
              <a:ext cx="1365682" cy="2768269"/>
            </a:xfrm>
            <a:custGeom>
              <a:avLst/>
              <a:gdLst/>
              <a:ahLst/>
              <a:cxnLst/>
              <a:rect l="l" t="t" r="r" b="b"/>
              <a:pathLst>
                <a:path w="1365682" h="2768269">
                  <a:moveTo>
                    <a:pt x="0" y="0"/>
                  </a:moveTo>
                  <a:lnTo>
                    <a:pt x="1365682" y="0"/>
                  </a:lnTo>
                  <a:lnTo>
                    <a:pt x="1365682" y="2768269"/>
                  </a:lnTo>
                  <a:lnTo>
                    <a:pt x="0" y="2768269"/>
                  </a:lnTo>
                  <a:lnTo>
                    <a:pt x="0" y="0"/>
                  </a:lnTo>
                  <a:close/>
                </a:path>
              </a:pathLst>
            </a:custGeom>
            <a:blipFill>
              <a:blip r:embed="rId8">
                <a:alphaModFix amt="50000"/>
                <a:extLst>
                  <a:ext uri="{96DAC541-7B7A-43D3-8B79-37D633B846F1}">
                    <asvg:svgBlip xmlns:asvg="http://schemas.microsoft.com/office/drawing/2016/SVG/main" r:embed="rId10"/>
                  </a:ext>
                </a:extLst>
              </a:blip>
              <a:stretch>
                <a:fillRect r="-102702"/>
              </a:stretch>
            </a:blipFill>
            <a:ln cap="sq">
              <a:noFill/>
              <a:prstDash val="solid"/>
              <a:miter/>
            </a:ln>
          </p:spPr>
          <p:txBody>
            <a:bodyPr/>
            <a:lstStyle/>
            <a:p>
              <a:endParaRPr lang="fr-FR"/>
            </a:p>
          </p:txBody>
        </p:sp>
        <p:grpSp>
          <p:nvGrpSpPr>
            <p:cNvPr id="24" name="Group 24"/>
            <p:cNvGrpSpPr/>
            <p:nvPr/>
          </p:nvGrpSpPr>
          <p:grpSpPr>
            <a:xfrm rot="5400000">
              <a:off x="131384" y="5759191"/>
              <a:ext cx="2768269" cy="2124404"/>
              <a:chOff x="0" y="0"/>
              <a:chExt cx="597607" cy="458611"/>
            </a:xfrm>
          </p:grpSpPr>
          <p:sp>
            <p:nvSpPr>
              <p:cNvPr id="25" name="Freeform 25"/>
              <p:cNvSpPr/>
              <p:nvPr/>
            </p:nvSpPr>
            <p:spPr>
              <a:xfrm>
                <a:off x="0" y="0"/>
                <a:ext cx="597607" cy="458611"/>
              </a:xfrm>
              <a:custGeom>
                <a:avLst/>
                <a:gdLst/>
                <a:ahLst/>
                <a:cxnLst/>
                <a:rect l="l" t="t" r="r" b="b"/>
                <a:pathLst>
                  <a:path w="597607" h="458611">
                    <a:moveTo>
                      <a:pt x="199310" y="439542"/>
                    </a:moveTo>
                    <a:cubicBezTo>
                      <a:pt x="229948" y="451056"/>
                      <a:pt x="264779" y="458611"/>
                      <a:pt x="298964" y="458611"/>
                    </a:cubicBezTo>
                    <a:cubicBezTo>
                      <a:pt x="333151" y="458611"/>
                      <a:pt x="366047" y="452134"/>
                      <a:pt x="396362" y="440620"/>
                    </a:cubicBezTo>
                    <a:cubicBezTo>
                      <a:pt x="397008" y="440261"/>
                      <a:pt x="397652" y="440261"/>
                      <a:pt x="398297" y="439901"/>
                    </a:cubicBezTo>
                    <a:cubicBezTo>
                      <a:pt x="512142" y="393846"/>
                      <a:pt x="595995" y="272232"/>
                      <a:pt x="597607" y="137977"/>
                    </a:cubicBezTo>
                    <a:lnTo>
                      <a:pt x="597607" y="0"/>
                    </a:lnTo>
                    <a:lnTo>
                      <a:pt x="0" y="0"/>
                    </a:lnTo>
                    <a:lnTo>
                      <a:pt x="0" y="137874"/>
                    </a:lnTo>
                    <a:cubicBezTo>
                      <a:pt x="1613" y="272951"/>
                      <a:pt x="84175" y="394566"/>
                      <a:pt x="199310" y="439542"/>
                    </a:cubicBezTo>
                    <a:close/>
                  </a:path>
                </a:pathLst>
              </a:custGeom>
              <a:solidFill>
                <a:srgbClr val="172763"/>
              </a:solidFill>
            </p:spPr>
            <p:txBody>
              <a:bodyPr/>
              <a:lstStyle/>
              <a:p>
                <a:endParaRPr lang="fr-FR"/>
              </a:p>
            </p:txBody>
          </p:sp>
          <p:sp>
            <p:nvSpPr>
              <p:cNvPr id="26" name="TextBox 26"/>
              <p:cNvSpPr txBox="1"/>
              <p:nvPr/>
            </p:nvSpPr>
            <p:spPr>
              <a:xfrm>
                <a:off x="0" y="-57150"/>
                <a:ext cx="597607" cy="388761"/>
              </a:xfrm>
              <a:prstGeom prst="rect">
                <a:avLst/>
              </a:prstGeom>
            </p:spPr>
            <p:txBody>
              <a:bodyPr lIns="50800" tIns="50800" rIns="50800" bIns="50800" rtlCol="0" anchor="ctr"/>
              <a:lstStyle/>
              <a:p>
                <a:pPr algn="ctr">
                  <a:lnSpc>
                    <a:spcPts val="2763"/>
                  </a:lnSpc>
                </a:pPr>
                <a:endParaRPr/>
              </a:p>
            </p:txBody>
          </p:sp>
        </p:grpSp>
        <p:sp>
          <p:nvSpPr>
            <p:cNvPr id="27" name="AutoShape 27"/>
            <p:cNvSpPr/>
            <p:nvPr/>
          </p:nvSpPr>
          <p:spPr>
            <a:xfrm>
              <a:off x="2551852" y="512273"/>
              <a:ext cx="0" cy="7693254"/>
            </a:xfrm>
            <a:prstGeom prst="line">
              <a:avLst/>
            </a:prstGeom>
            <a:ln w="51738" cap="flat">
              <a:solidFill>
                <a:srgbClr val="172763"/>
              </a:solidFill>
              <a:prstDash val="solid"/>
              <a:headEnd type="none" w="sm" len="sm"/>
              <a:tailEnd type="none" w="sm" len="sm"/>
            </a:ln>
          </p:spPr>
          <p:txBody>
            <a:bodyPr/>
            <a:lstStyle/>
            <a:p>
              <a:endParaRPr lang="fr-FR"/>
            </a:p>
          </p:txBody>
        </p:sp>
        <p:grpSp>
          <p:nvGrpSpPr>
            <p:cNvPr id="28" name="Group 28"/>
            <p:cNvGrpSpPr/>
            <p:nvPr/>
          </p:nvGrpSpPr>
          <p:grpSpPr>
            <a:xfrm>
              <a:off x="2104040" y="0"/>
              <a:ext cx="922293" cy="920426"/>
              <a:chOff x="0" y="0"/>
              <a:chExt cx="812800" cy="811155"/>
            </a:xfrm>
          </p:grpSpPr>
          <p:sp>
            <p:nvSpPr>
              <p:cNvPr id="29" name="Freeform 29"/>
              <p:cNvSpPr/>
              <p:nvPr/>
            </p:nvSpPr>
            <p:spPr>
              <a:xfrm>
                <a:off x="0" y="0"/>
                <a:ext cx="812800" cy="811155"/>
              </a:xfrm>
              <a:custGeom>
                <a:avLst/>
                <a:gdLst/>
                <a:ahLst/>
                <a:cxnLst/>
                <a:rect l="l" t="t" r="r" b="b"/>
                <a:pathLst>
                  <a:path w="812800" h="811155">
                    <a:moveTo>
                      <a:pt x="406400" y="0"/>
                    </a:moveTo>
                    <a:cubicBezTo>
                      <a:pt x="181951" y="0"/>
                      <a:pt x="0" y="181583"/>
                      <a:pt x="0" y="405577"/>
                    </a:cubicBezTo>
                    <a:cubicBezTo>
                      <a:pt x="0" y="629572"/>
                      <a:pt x="181951" y="811155"/>
                      <a:pt x="406400" y="811155"/>
                    </a:cubicBezTo>
                    <a:cubicBezTo>
                      <a:pt x="630849" y="811155"/>
                      <a:pt x="812800" y="629572"/>
                      <a:pt x="812800" y="405577"/>
                    </a:cubicBezTo>
                    <a:cubicBezTo>
                      <a:pt x="812800" y="181583"/>
                      <a:pt x="630849" y="0"/>
                      <a:pt x="406400" y="0"/>
                    </a:cubicBezTo>
                    <a:close/>
                  </a:path>
                </a:pathLst>
              </a:custGeom>
              <a:solidFill>
                <a:srgbClr val="172763"/>
              </a:solidFill>
              <a:ln w="76200" cap="sq">
                <a:solidFill>
                  <a:srgbClr val="FFFFFF"/>
                </a:solidFill>
                <a:prstDash val="solid"/>
                <a:miter/>
              </a:ln>
            </p:spPr>
            <p:txBody>
              <a:bodyPr/>
              <a:lstStyle/>
              <a:p>
                <a:endParaRPr lang="fr-FR"/>
              </a:p>
            </p:txBody>
          </p:sp>
          <p:sp>
            <p:nvSpPr>
              <p:cNvPr id="30" name="TextBox 30"/>
              <p:cNvSpPr txBox="1"/>
              <p:nvPr/>
            </p:nvSpPr>
            <p:spPr>
              <a:xfrm>
                <a:off x="76200" y="28421"/>
                <a:ext cx="660400" cy="706688"/>
              </a:xfrm>
              <a:prstGeom prst="rect">
                <a:avLst/>
              </a:prstGeom>
            </p:spPr>
            <p:txBody>
              <a:bodyPr lIns="50800" tIns="50800" rIns="50800" bIns="50800" rtlCol="0" anchor="ctr"/>
              <a:lstStyle/>
              <a:p>
                <a:pPr algn="ctr">
                  <a:lnSpc>
                    <a:spcPts val="2660"/>
                  </a:lnSpc>
                </a:pPr>
                <a:endParaRPr/>
              </a:p>
            </p:txBody>
          </p:sp>
        </p:grpSp>
        <p:sp>
          <p:nvSpPr>
            <p:cNvPr id="31" name="TextBox 31"/>
            <p:cNvSpPr txBox="1"/>
            <p:nvPr/>
          </p:nvSpPr>
          <p:spPr>
            <a:xfrm>
              <a:off x="2323383" y="235604"/>
              <a:ext cx="483606" cy="401593"/>
            </a:xfrm>
            <a:prstGeom prst="rect">
              <a:avLst/>
            </a:prstGeom>
          </p:spPr>
          <p:txBody>
            <a:bodyPr lIns="0" tIns="0" rIns="0" bIns="0" rtlCol="0" anchor="t">
              <a:spAutoFit/>
            </a:bodyPr>
            <a:lstStyle/>
            <a:p>
              <a:pPr algn="ctr">
                <a:lnSpc>
                  <a:spcPts val="2477"/>
                </a:lnSpc>
              </a:pPr>
              <a:r>
                <a:rPr lang="en-US" sz="1769" b="1">
                  <a:solidFill>
                    <a:srgbClr val="FFFFFF"/>
                  </a:solidFill>
                  <a:latin typeface="Poppins Bold"/>
                  <a:ea typeface="Poppins Bold"/>
                  <a:cs typeface="Poppins Bold"/>
                  <a:sym typeface="Poppins Bold"/>
                </a:rPr>
                <a:t>02</a:t>
              </a:r>
            </a:p>
          </p:txBody>
        </p:sp>
      </p:grpSp>
      <p:grpSp>
        <p:nvGrpSpPr>
          <p:cNvPr id="32" name="Group 32"/>
          <p:cNvGrpSpPr/>
          <p:nvPr/>
        </p:nvGrpSpPr>
        <p:grpSpPr>
          <a:xfrm>
            <a:off x="14726486" y="2509089"/>
            <a:ext cx="2234241" cy="6154145"/>
            <a:chOff x="0" y="0"/>
            <a:chExt cx="2978988" cy="8205527"/>
          </a:xfrm>
        </p:grpSpPr>
        <p:sp>
          <p:nvSpPr>
            <p:cNvPr id="33" name="Freeform 33"/>
            <p:cNvSpPr/>
            <p:nvPr/>
          </p:nvSpPr>
          <p:spPr>
            <a:xfrm>
              <a:off x="0" y="5487451"/>
              <a:ext cx="1425805" cy="2718076"/>
            </a:xfrm>
            <a:custGeom>
              <a:avLst/>
              <a:gdLst/>
              <a:ahLst/>
              <a:cxnLst/>
              <a:rect l="l" t="t" r="r" b="b"/>
              <a:pathLst>
                <a:path w="1425805" h="2718076">
                  <a:moveTo>
                    <a:pt x="0" y="0"/>
                  </a:moveTo>
                  <a:lnTo>
                    <a:pt x="1425805" y="0"/>
                  </a:lnTo>
                  <a:lnTo>
                    <a:pt x="1425805" y="2718076"/>
                  </a:lnTo>
                  <a:lnTo>
                    <a:pt x="0" y="2718076"/>
                  </a:lnTo>
                  <a:lnTo>
                    <a:pt x="0" y="0"/>
                  </a:lnTo>
                  <a:close/>
                </a:path>
              </a:pathLst>
            </a:custGeom>
            <a:blipFill>
              <a:blip r:embed="rId8">
                <a:alphaModFix amt="50000"/>
                <a:extLst>
                  <a:ext uri="{96DAC541-7B7A-43D3-8B79-37D633B846F1}">
                    <asvg:svgBlip xmlns:asvg="http://schemas.microsoft.com/office/drawing/2016/SVG/main" r:embed="rId11"/>
                  </a:ext>
                </a:extLst>
              </a:blip>
              <a:stretch>
                <a:fillRect r="-90634"/>
              </a:stretch>
            </a:blipFill>
            <a:ln cap="sq">
              <a:noFill/>
              <a:prstDash val="solid"/>
              <a:miter/>
            </a:ln>
          </p:spPr>
          <p:txBody>
            <a:bodyPr/>
            <a:lstStyle/>
            <a:p>
              <a:endParaRPr lang="fr-FR"/>
            </a:p>
          </p:txBody>
        </p:sp>
        <p:grpSp>
          <p:nvGrpSpPr>
            <p:cNvPr id="34" name="Group 34"/>
            <p:cNvGrpSpPr/>
            <p:nvPr/>
          </p:nvGrpSpPr>
          <p:grpSpPr>
            <a:xfrm rot="5400000">
              <a:off x="126688" y="5803547"/>
              <a:ext cx="2718076" cy="2085885"/>
              <a:chOff x="0" y="0"/>
              <a:chExt cx="597607" cy="458611"/>
            </a:xfrm>
          </p:grpSpPr>
          <p:sp>
            <p:nvSpPr>
              <p:cNvPr id="35" name="Freeform 35"/>
              <p:cNvSpPr/>
              <p:nvPr/>
            </p:nvSpPr>
            <p:spPr>
              <a:xfrm>
                <a:off x="0" y="0"/>
                <a:ext cx="597607" cy="458611"/>
              </a:xfrm>
              <a:custGeom>
                <a:avLst/>
                <a:gdLst/>
                <a:ahLst/>
                <a:cxnLst/>
                <a:rect l="l" t="t" r="r" b="b"/>
                <a:pathLst>
                  <a:path w="597607" h="458611">
                    <a:moveTo>
                      <a:pt x="199310" y="439542"/>
                    </a:moveTo>
                    <a:cubicBezTo>
                      <a:pt x="229948" y="451056"/>
                      <a:pt x="264779" y="458611"/>
                      <a:pt x="298964" y="458611"/>
                    </a:cubicBezTo>
                    <a:cubicBezTo>
                      <a:pt x="333151" y="458611"/>
                      <a:pt x="366047" y="452134"/>
                      <a:pt x="396362" y="440620"/>
                    </a:cubicBezTo>
                    <a:cubicBezTo>
                      <a:pt x="397008" y="440261"/>
                      <a:pt x="397652" y="440261"/>
                      <a:pt x="398297" y="439901"/>
                    </a:cubicBezTo>
                    <a:cubicBezTo>
                      <a:pt x="512142" y="393846"/>
                      <a:pt x="595995" y="272232"/>
                      <a:pt x="597607" y="137977"/>
                    </a:cubicBezTo>
                    <a:lnTo>
                      <a:pt x="597607" y="0"/>
                    </a:lnTo>
                    <a:lnTo>
                      <a:pt x="0" y="0"/>
                    </a:lnTo>
                    <a:lnTo>
                      <a:pt x="0" y="137874"/>
                    </a:lnTo>
                    <a:cubicBezTo>
                      <a:pt x="1613" y="272951"/>
                      <a:pt x="84175" y="394566"/>
                      <a:pt x="199310" y="439542"/>
                    </a:cubicBezTo>
                    <a:close/>
                  </a:path>
                </a:pathLst>
              </a:custGeom>
              <a:solidFill>
                <a:srgbClr val="172763"/>
              </a:solidFill>
            </p:spPr>
            <p:txBody>
              <a:bodyPr/>
              <a:lstStyle/>
              <a:p>
                <a:endParaRPr lang="fr-FR"/>
              </a:p>
            </p:txBody>
          </p:sp>
          <p:sp>
            <p:nvSpPr>
              <p:cNvPr id="36" name="TextBox 36"/>
              <p:cNvSpPr txBox="1"/>
              <p:nvPr/>
            </p:nvSpPr>
            <p:spPr>
              <a:xfrm>
                <a:off x="0" y="-57150"/>
                <a:ext cx="597607" cy="388761"/>
              </a:xfrm>
              <a:prstGeom prst="rect">
                <a:avLst/>
              </a:prstGeom>
            </p:spPr>
            <p:txBody>
              <a:bodyPr lIns="50800" tIns="50800" rIns="50800" bIns="50800" rtlCol="0" anchor="ctr"/>
              <a:lstStyle/>
              <a:p>
                <a:pPr algn="ctr">
                  <a:lnSpc>
                    <a:spcPts val="2763"/>
                  </a:lnSpc>
                </a:pPr>
                <a:endParaRPr/>
              </a:p>
            </p:txBody>
          </p:sp>
        </p:grpSp>
        <p:sp>
          <p:nvSpPr>
            <p:cNvPr id="37" name="AutoShape 37"/>
            <p:cNvSpPr/>
            <p:nvPr/>
          </p:nvSpPr>
          <p:spPr>
            <a:xfrm>
              <a:off x="2528669" y="651764"/>
              <a:ext cx="0" cy="7553763"/>
            </a:xfrm>
            <a:prstGeom prst="line">
              <a:avLst/>
            </a:prstGeom>
            <a:ln w="50800" cap="flat">
              <a:solidFill>
                <a:srgbClr val="162764"/>
              </a:solidFill>
              <a:prstDash val="solid"/>
              <a:headEnd type="none" w="sm" len="sm"/>
              <a:tailEnd type="none" w="sm" len="sm"/>
            </a:ln>
          </p:spPr>
          <p:txBody>
            <a:bodyPr/>
            <a:lstStyle/>
            <a:p>
              <a:endParaRPr lang="fr-FR"/>
            </a:p>
          </p:txBody>
        </p:sp>
        <p:grpSp>
          <p:nvGrpSpPr>
            <p:cNvPr id="38" name="Group 38"/>
            <p:cNvGrpSpPr/>
            <p:nvPr/>
          </p:nvGrpSpPr>
          <p:grpSpPr>
            <a:xfrm>
              <a:off x="2073417" y="0"/>
              <a:ext cx="905570" cy="903738"/>
              <a:chOff x="0" y="0"/>
              <a:chExt cx="812800" cy="811155"/>
            </a:xfrm>
          </p:grpSpPr>
          <p:sp>
            <p:nvSpPr>
              <p:cNvPr id="39" name="Freeform 39"/>
              <p:cNvSpPr/>
              <p:nvPr/>
            </p:nvSpPr>
            <p:spPr>
              <a:xfrm>
                <a:off x="0" y="0"/>
                <a:ext cx="812800" cy="811155"/>
              </a:xfrm>
              <a:custGeom>
                <a:avLst/>
                <a:gdLst/>
                <a:ahLst/>
                <a:cxnLst/>
                <a:rect l="l" t="t" r="r" b="b"/>
                <a:pathLst>
                  <a:path w="812800" h="811155">
                    <a:moveTo>
                      <a:pt x="406400" y="0"/>
                    </a:moveTo>
                    <a:cubicBezTo>
                      <a:pt x="181951" y="0"/>
                      <a:pt x="0" y="181583"/>
                      <a:pt x="0" y="405577"/>
                    </a:cubicBezTo>
                    <a:cubicBezTo>
                      <a:pt x="0" y="629572"/>
                      <a:pt x="181951" y="811155"/>
                      <a:pt x="406400" y="811155"/>
                    </a:cubicBezTo>
                    <a:cubicBezTo>
                      <a:pt x="630849" y="811155"/>
                      <a:pt x="812800" y="629572"/>
                      <a:pt x="812800" y="405577"/>
                    </a:cubicBezTo>
                    <a:cubicBezTo>
                      <a:pt x="812800" y="181583"/>
                      <a:pt x="630849" y="0"/>
                      <a:pt x="406400" y="0"/>
                    </a:cubicBezTo>
                    <a:close/>
                  </a:path>
                </a:pathLst>
              </a:custGeom>
              <a:solidFill>
                <a:srgbClr val="172763"/>
              </a:solidFill>
              <a:ln w="76200" cap="sq">
                <a:solidFill>
                  <a:srgbClr val="FFFFFF"/>
                </a:solidFill>
                <a:prstDash val="solid"/>
                <a:miter/>
              </a:ln>
            </p:spPr>
            <p:txBody>
              <a:bodyPr/>
              <a:lstStyle/>
              <a:p>
                <a:endParaRPr lang="fr-FR"/>
              </a:p>
            </p:txBody>
          </p:sp>
          <p:sp>
            <p:nvSpPr>
              <p:cNvPr id="40" name="TextBox 40"/>
              <p:cNvSpPr txBox="1"/>
              <p:nvPr/>
            </p:nvSpPr>
            <p:spPr>
              <a:xfrm>
                <a:off x="76200" y="28421"/>
                <a:ext cx="660400" cy="706688"/>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2288784" y="230469"/>
              <a:ext cx="474837" cy="395175"/>
            </a:xfrm>
            <a:prstGeom prst="rect">
              <a:avLst/>
            </a:prstGeom>
          </p:spPr>
          <p:txBody>
            <a:bodyPr lIns="0" tIns="0" rIns="0" bIns="0" rtlCol="0" anchor="t">
              <a:spAutoFit/>
            </a:bodyPr>
            <a:lstStyle/>
            <a:p>
              <a:pPr algn="ctr">
                <a:lnSpc>
                  <a:spcPts val="2432"/>
                </a:lnSpc>
              </a:pPr>
              <a:r>
                <a:rPr lang="en-US" sz="1737" b="1">
                  <a:solidFill>
                    <a:srgbClr val="FFFFFF"/>
                  </a:solidFill>
                  <a:latin typeface="Poppins Bold"/>
                  <a:ea typeface="Poppins Bold"/>
                  <a:cs typeface="Poppins Bold"/>
                  <a:sym typeface="Poppins Bold"/>
                </a:rPr>
                <a:t>03</a:t>
              </a:r>
            </a:p>
          </p:txBody>
        </p:sp>
      </p:grpSp>
      <p:sp>
        <p:nvSpPr>
          <p:cNvPr id="42" name="Freeform 42"/>
          <p:cNvSpPr/>
          <p:nvPr/>
        </p:nvSpPr>
        <p:spPr>
          <a:xfrm>
            <a:off x="9990275" y="7200722"/>
            <a:ext cx="957700" cy="951714"/>
          </a:xfrm>
          <a:custGeom>
            <a:avLst/>
            <a:gdLst/>
            <a:ahLst/>
            <a:cxnLst/>
            <a:rect l="l" t="t" r="r" b="b"/>
            <a:pathLst>
              <a:path w="957700" h="951714">
                <a:moveTo>
                  <a:pt x="0" y="0"/>
                </a:moveTo>
                <a:lnTo>
                  <a:pt x="957700" y="0"/>
                </a:lnTo>
                <a:lnTo>
                  <a:pt x="957700" y="951714"/>
                </a:lnTo>
                <a:lnTo>
                  <a:pt x="0" y="9517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43" name="Freeform 43"/>
          <p:cNvSpPr/>
          <p:nvPr/>
        </p:nvSpPr>
        <p:spPr>
          <a:xfrm>
            <a:off x="4678232" y="7200722"/>
            <a:ext cx="998804" cy="837746"/>
          </a:xfrm>
          <a:custGeom>
            <a:avLst/>
            <a:gdLst/>
            <a:ahLst/>
            <a:cxnLst/>
            <a:rect l="l" t="t" r="r" b="b"/>
            <a:pathLst>
              <a:path w="998804" h="837746">
                <a:moveTo>
                  <a:pt x="0" y="0"/>
                </a:moveTo>
                <a:lnTo>
                  <a:pt x="998804" y="0"/>
                </a:lnTo>
                <a:lnTo>
                  <a:pt x="998804" y="837746"/>
                </a:lnTo>
                <a:lnTo>
                  <a:pt x="0" y="8377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44" name="Freeform 44"/>
          <p:cNvSpPr/>
          <p:nvPr/>
        </p:nvSpPr>
        <p:spPr>
          <a:xfrm>
            <a:off x="15486292" y="7164903"/>
            <a:ext cx="909384" cy="909384"/>
          </a:xfrm>
          <a:custGeom>
            <a:avLst/>
            <a:gdLst/>
            <a:ahLst/>
            <a:cxnLst/>
            <a:rect l="l" t="t" r="r" b="b"/>
            <a:pathLst>
              <a:path w="909384" h="909384">
                <a:moveTo>
                  <a:pt x="0" y="0"/>
                </a:moveTo>
                <a:lnTo>
                  <a:pt x="909383" y="0"/>
                </a:lnTo>
                <a:lnTo>
                  <a:pt x="909383" y="909384"/>
                </a:lnTo>
                <a:lnTo>
                  <a:pt x="0" y="90938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45" name="TextBox 45"/>
          <p:cNvSpPr txBox="1"/>
          <p:nvPr/>
        </p:nvSpPr>
        <p:spPr>
          <a:xfrm>
            <a:off x="2169362" y="9346197"/>
            <a:ext cx="9839923" cy="231097"/>
          </a:xfrm>
          <a:prstGeom prst="rect">
            <a:avLst/>
          </a:prstGeom>
        </p:spPr>
        <p:txBody>
          <a:bodyPr lIns="0" tIns="0" rIns="0" bIns="0" rtlCol="0" anchor="t">
            <a:spAutoFit/>
          </a:bodyPr>
          <a:lstStyle/>
          <a:p>
            <a:pPr algn="l">
              <a:lnSpc>
                <a:spcPts val="1600"/>
              </a:lnSpc>
            </a:pPr>
            <a:r>
              <a:rPr lang="en-US" sz="1600" b="1">
                <a:solidFill>
                  <a:srgbClr val="172763"/>
                </a:solidFill>
                <a:latin typeface="Poppins Bold"/>
                <a:ea typeface="Poppins Bold"/>
                <a:cs typeface="Poppins Bold"/>
                <a:sym typeface="Poppins Bold"/>
              </a:rPr>
              <a:t>La contribution des villes et régions européennes à l'économie circulaire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1244" y="9007875"/>
            <a:ext cx="38100" cy="226530"/>
            <a:chOff x="0" y="0"/>
            <a:chExt cx="50800" cy="302040"/>
          </a:xfrm>
        </p:grpSpPr>
        <p:sp>
          <p:nvSpPr>
            <p:cNvPr id="3" name="Freeform 3"/>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4" name="Group 4"/>
          <p:cNvGrpSpPr/>
          <p:nvPr/>
        </p:nvGrpSpPr>
        <p:grpSpPr>
          <a:xfrm>
            <a:off x="-367106" y="8432900"/>
            <a:ext cx="19022211" cy="2203467"/>
            <a:chOff x="0" y="0"/>
            <a:chExt cx="5009965" cy="580337"/>
          </a:xfrm>
        </p:grpSpPr>
        <p:sp>
          <p:nvSpPr>
            <p:cNvPr id="5" name="Freeform 5"/>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6" name="TextBox 6"/>
            <p:cNvSpPr txBox="1"/>
            <p:nvPr/>
          </p:nvSpPr>
          <p:spPr>
            <a:xfrm>
              <a:off x="0" y="28575"/>
              <a:ext cx="5009965" cy="551762"/>
            </a:xfrm>
            <a:prstGeom prst="rect">
              <a:avLst/>
            </a:prstGeom>
          </p:spPr>
          <p:txBody>
            <a:bodyPr lIns="50800" tIns="50800" rIns="50800" bIns="50800" rtlCol="0" anchor="ctr"/>
            <a:lstStyle/>
            <a:p>
              <a:pPr algn="ctr">
                <a:lnSpc>
                  <a:spcPts val="2600"/>
                </a:lnSpc>
              </a:pPr>
              <a:endParaRPr/>
            </a:p>
          </p:txBody>
        </p:sp>
      </p:grpSp>
      <p:sp>
        <p:nvSpPr>
          <p:cNvPr id="7" name="Freeform 7"/>
          <p:cNvSpPr/>
          <p:nvPr/>
        </p:nvSpPr>
        <p:spPr>
          <a:xfrm>
            <a:off x="1147293" y="998297"/>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8" name="Freeform 8"/>
          <p:cNvSpPr/>
          <p:nvPr/>
        </p:nvSpPr>
        <p:spPr>
          <a:xfrm>
            <a:off x="1628770" y="1015563"/>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9" name="Freeform 9"/>
          <p:cNvSpPr/>
          <p:nvPr/>
        </p:nvSpPr>
        <p:spPr>
          <a:xfrm>
            <a:off x="2548634" y="2027331"/>
            <a:ext cx="7719876" cy="5678439"/>
          </a:xfrm>
          <a:custGeom>
            <a:avLst/>
            <a:gdLst/>
            <a:ahLst/>
            <a:cxnLst/>
            <a:rect l="l" t="t" r="r" b="b"/>
            <a:pathLst>
              <a:path w="7719876" h="5678439">
                <a:moveTo>
                  <a:pt x="0" y="0"/>
                </a:moveTo>
                <a:lnTo>
                  <a:pt x="7719876" y="0"/>
                </a:lnTo>
                <a:lnTo>
                  <a:pt x="7719876" y="5678439"/>
                </a:lnTo>
                <a:lnTo>
                  <a:pt x="0" y="5678439"/>
                </a:lnTo>
                <a:lnTo>
                  <a:pt x="0" y="0"/>
                </a:lnTo>
                <a:close/>
              </a:path>
            </a:pathLst>
          </a:custGeom>
          <a:blipFill>
            <a:blip r:embed="rId7"/>
            <a:stretch>
              <a:fillRect r="-571" b="-1156"/>
            </a:stretch>
          </a:blipFill>
        </p:spPr>
        <p:txBody>
          <a:bodyPr/>
          <a:lstStyle/>
          <a:p>
            <a:endParaRPr lang="fr-FR"/>
          </a:p>
        </p:txBody>
      </p:sp>
      <p:sp>
        <p:nvSpPr>
          <p:cNvPr id="10" name="TextBox 10"/>
          <p:cNvSpPr txBox="1"/>
          <p:nvPr/>
        </p:nvSpPr>
        <p:spPr>
          <a:xfrm>
            <a:off x="1008767" y="9162396"/>
            <a:ext cx="9259743" cy="431078"/>
          </a:xfrm>
          <a:prstGeom prst="rect">
            <a:avLst/>
          </a:prstGeom>
        </p:spPr>
        <p:txBody>
          <a:bodyPr lIns="0" tIns="0" rIns="0" bIns="0" rtlCol="0" anchor="t">
            <a:spAutoFit/>
          </a:bodyPr>
          <a:lstStyle/>
          <a:p>
            <a:pPr algn="l">
              <a:lnSpc>
                <a:spcPts val="1600"/>
              </a:lnSpc>
            </a:pPr>
            <a:r>
              <a:rPr lang="en-US" sz="1600" b="1">
                <a:solidFill>
                  <a:srgbClr val="FFFFFF"/>
                </a:solidFill>
                <a:latin typeface="Poppins Ultra-Bold"/>
                <a:ea typeface="Poppins Ultra-Bold"/>
                <a:cs typeface="Poppins Ultra-Bold"/>
                <a:sym typeface="Poppins Ultra-Bold"/>
              </a:rPr>
              <a:t>La contribution des villes et régions européennes à l'économie circulaire</a:t>
            </a:r>
          </a:p>
          <a:p>
            <a:pPr algn="l">
              <a:lnSpc>
                <a:spcPts val="1600"/>
              </a:lnSpc>
            </a:pPr>
            <a:endParaRPr lang="en-US" sz="1600" b="1">
              <a:solidFill>
                <a:srgbClr val="FFFFFF"/>
              </a:solidFill>
              <a:latin typeface="Poppins Ultra-Bold"/>
              <a:ea typeface="Poppins Ultra-Bold"/>
              <a:cs typeface="Poppins Ultra-Bold"/>
              <a:sym typeface="Poppins Ultra-Bold"/>
            </a:endParaRPr>
          </a:p>
        </p:txBody>
      </p:sp>
      <p:sp>
        <p:nvSpPr>
          <p:cNvPr id="11" name="TextBox 11"/>
          <p:cNvSpPr txBox="1"/>
          <p:nvPr/>
        </p:nvSpPr>
        <p:spPr>
          <a:xfrm>
            <a:off x="2251964" y="742535"/>
            <a:ext cx="14207993" cy="831850"/>
          </a:xfrm>
          <a:prstGeom prst="rect">
            <a:avLst/>
          </a:prstGeom>
        </p:spPr>
        <p:txBody>
          <a:bodyPr lIns="0" tIns="0" rIns="0" bIns="0" rtlCol="0" anchor="t">
            <a:spAutoFit/>
          </a:bodyPr>
          <a:lstStyle/>
          <a:p>
            <a:pPr algn="l">
              <a:lnSpc>
                <a:spcPts val="6050"/>
              </a:lnSpc>
            </a:pPr>
            <a:r>
              <a:rPr lang="en-US" sz="5500" b="1">
                <a:solidFill>
                  <a:srgbClr val="172763"/>
                </a:solidFill>
                <a:latin typeface="Poppins Bold"/>
                <a:ea typeface="Poppins Bold"/>
                <a:cs typeface="Poppins Bold"/>
                <a:sym typeface="Poppins Bold"/>
              </a:rPr>
              <a:t>Les motivations qui guident l’action</a:t>
            </a:r>
          </a:p>
        </p:txBody>
      </p:sp>
      <p:sp>
        <p:nvSpPr>
          <p:cNvPr id="12" name="Freeform 12"/>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8"/>
            <a:stretch>
              <a:fillRect l="-85427" t="-24016" r="-82863" b="-150612"/>
            </a:stretch>
          </a:blipFill>
        </p:spPr>
        <p:txBody>
          <a:bodyPr/>
          <a:lstStyle/>
          <a:p>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2763"/>
        </a:solidFill>
        <a:effectLst/>
      </p:bgPr>
    </p:bg>
    <p:spTree>
      <p:nvGrpSpPr>
        <p:cNvPr id="1" name=""/>
        <p:cNvGrpSpPr/>
        <p:nvPr/>
      </p:nvGrpSpPr>
      <p:grpSpPr>
        <a:xfrm>
          <a:off x="0" y="0"/>
          <a:ext cx="0" cy="0"/>
          <a:chOff x="0" y="0"/>
          <a:chExt cx="0" cy="0"/>
        </a:xfrm>
      </p:grpSpPr>
      <p:sp>
        <p:nvSpPr>
          <p:cNvPr id="2" name="TextBox 2"/>
          <p:cNvSpPr txBox="1"/>
          <p:nvPr/>
        </p:nvSpPr>
        <p:spPr>
          <a:xfrm>
            <a:off x="3983498" y="3079750"/>
            <a:ext cx="11520757" cy="3374848"/>
          </a:xfrm>
          <a:prstGeom prst="rect">
            <a:avLst/>
          </a:prstGeom>
        </p:spPr>
        <p:txBody>
          <a:bodyPr lIns="0" tIns="0" rIns="0" bIns="0" rtlCol="0" anchor="t">
            <a:spAutoFit/>
          </a:bodyPr>
          <a:lstStyle/>
          <a:p>
            <a:pPr algn="l">
              <a:lnSpc>
                <a:spcPts val="6499"/>
              </a:lnSpc>
            </a:pPr>
            <a:r>
              <a:rPr lang="en-US" sz="6499" b="1">
                <a:solidFill>
                  <a:srgbClr val="FFFFFF"/>
                </a:solidFill>
                <a:latin typeface="Poppins Bold"/>
                <a:ea typeface="Poppins Bold"/>
                <a:cs typeface="Poppins Bold"/>
                <a:sym typeface="Poppins Bold"/>
              </a:rPr>
              <a:t>Déployer l’économie circulaire, oui — mais comment ? Rôles et intruments mobilisés.</a:t>
            </a:r>
          </a:p>
        </p:txBody>
      </p:sp>
      <p:sp>
        <p:nvSpPr>
          <p:cNvPr id="3" name="Freeform 3"/>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2"/>
            <a:stretch>
              <a:fillRect l="-85427" t="-24016" r="-82863" b="-150612"/>
            </a:stretch>
          </a:blipFill>
        </p:spPr>
        <p:txBody>
          <a:bodyPr/>
          <a:lstStyle/>
          <a:p>
            <a:endParaRPr lang="fr-FR"/>
          </a:p>
        </p:txBody>
      </p:sp>
      <p:sp>
        <p:nvSpPr>
          <p:cNvPr id="4" name="Freeform 4"/>
          <p:cNvSpPr/>
          <p:nvPr/>
        </p:nvSpPr>
        <p:spPr>
          <a:xfrm>
            <a:off x="2783745" y="3222549"/>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5" name="Freeform 5"/>
          <p:cNvSpPr/>
          <p:nvPr/>
        </p:nvSpPr>
        <p:spPr>
          <a:xfrm>
            <a:off x="3265222" y="3239815"/>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1" y="1943100"/>
            <a:ext cx="6049312" cy="4427375"/>
          </a:xfrm>
          <a:custGeom>
            <a:avLst/>
            <a:gdLst/>
            <a:ahLst/>
            <a:cxnLst/>
            <a:rect l="l" t="t" r="r" b="b"/>
            <a:pathLst>
              <a:path w="5061177" h="3795883">
                <a:moveTo>
                  <a:pt x="0" y="0"/>
                </a:moveTo>
                <a:lnTo>
                  <a:pt x="5061177" y="0"/>
                </a:lnTo>
                <a:lnTo>
                  <a:pt x="5061177" y="3795883"/>
                </a:lnTo>
                <a:lnTo>
                  <a:pt x="0" y="3795883"/>
                </a:lnTo>
                <a:lnTo>
                  <a:pt x="0" y="0"/>
                </a:lnTo>
                <a:close/>
              </a:path>
            </a:pathLst>
          </a:custGeom>
          <a:blipFill>
            <a:blip r:embed="rId2"/>
            <a:stretch>
              <a:fillRect/>
            </a:stretch>
          </a:blipFill>
        </p:spPr>
        <p:txBody>
          <a:bodyPr/>
          <a:lstStyle/>
          <a:p>
            <a:endParaRPr lang="fr-FR"/>
          </a:p>
        </p:txBody>
      </p:sp>
      <p:sp>
        <p:nvSpPr>
          <p:cNvPr id="3" name="TextBox 3"/>
          <p:cNvSpPr txBox="1"/>
          <p:nvPr/>
        </p:nvSpPr>
        <p:spPr>
          <a:xfrm>
            <a:off x="5715000" y="3162300"/>
            <a:ext cx="10591800" cy="2224583"/>
          </a:xfrm>
          <a:prstGeom prst="rect">
            <a:avLst/>
          </a:prstGeom>
        </p:spPr>
        <p:txBody>
          <a:bodyPr wrap="square" lIns="0" tIns="0" rIns="0" bIns="0" rtlCol="0" anchor="t">
            <a:spAutoFit/>
          </a:bodyPr>
          <a:lstStyle/>
          <a:p>
            <a:pPr algn="l">
              <a:lnSpc>
                <a:spcPts val="2917"/>
              </a:lnSpc>
              <a:spcBef>
                <a:spcPct val="0"/>
              </a:spcBef>
            </a:pPr>
            <a:endParaRPr lang="en-US" sz="2400" i="1" dirty="0">
              <a:solidFill>
                <a:srgbClr val="172763"/>
              </a:solidFill>
              <a:latin typeface="Poppins Italics"/>
              <a:ea typeface="Poppins Italics"/>
              <a:cs typeface="Poppins Italics"/>
              <a:sym typeface="Poppins Italics"/>
            </a:endParaRPr>
          </a:p>
          <a:p>
            <a:pPr algn="l">
              <a:lnSpc>
                <a:spcPts val="2917"/>
              </a:lnSpc>
              <a:spcBef>
                <a:spcPct val="0"/>
              </a:spcBef>
            </a:pPr>
            <a:r>
              <a:rPr lang="en-US" sz="2400" i="1" dirty="0">
                <a:solidFill>
                  <a:srgbClr val="172763"/>
                </a:solidFill>
                <a:latin typeface="Poppins Italics"/>
                <a:ea typeface="Poppins Italics"/>
                <a:cs typeface="Poppins Italics"/>
                <a:sym typeface="Poppins Italics"/>
              </a:rPr>
              <a:t>Bourdin, S., &amp; Jacquet, N. (2025). The contribution of European cities and regions to the circular economy: an analysis of territorial strategies. Regional Studies, </a:t>
            </a:r>
            <a:r>
              <a:rPr lang="en-US" sz="2400" i="1">
                <a:solidFill>
                  <a:srgbClr val="172763"/>
                </a:solidFill>
                <a:latin typeface="Poppins Italics"/>
                <a:ea typeface="Poppins Italics"/>
                <a:cs typeface="Poppins Italics"/>
                <a:sym typeface="Poppins Italics"/>
              </a:rPr>
              <a:t>59(1)</a:t>
            </a:r>
          </a:p>
          <a:p>
            <a:pPr algn="l">
              <a:lnSpc>
                <a:spcPts val="2917"/>
              </a:lnSpc>
              <a:spcBef>
                <a:spcPct val="0"/>
              </a:spcBef>
            </a:pPr>
            <a:endParaRPr lang="en-US" sz="2400" i="1" dirty="0">
              <a:solidFill>
                <a:srgbClr val="172763"/>
              </a:solidFill>
              <a:latin typeface="Poppins Italics"/>
              <a:ea typeface="Poppins Italics"/>
              <a:cs typeface="Poppins Italics"/>
              <a:sym typeface="Poppins Italics"/>
            </a:endParaRPr>
          </a:p>
          <a:p>
            <a:pPr algn="l">
              <a:lnSpc>
                <a:spcPts val="2917"/>
              </a:lnSpc>
              <a:spcBef>
                <a:spcPct val="0"/>
              </a:spcBef>
            </a:pPr>
            <a:r>
              <a:rPr lang="en-US" sz="2400" i="1" dirty="0">
                <a:solidFill>
                  <a:srgbClr val="172763"/>
                </a:solidFill>
                <a:latin typeface="Poppins Italics"/>
                <a:ea typeface="Poppins Italics"/>
                <a:cs typeface="Poppins Italics"/>
                <a:sym typeface="Poppins Italics"/>
                <a:hlinkClick r:id="rId3"/>
              </a:rPr>
              <a:t>https://doi.org/10.1080/00343404.2025.2563888</a:t>
            </a:r>
            <a:r>
              <a:rPr lang="en-US" sz="2400" i="1" dirty="0">
                <a:solidFill>
                  <a:srgbClr val="172763"/>
                </a:solidFill>
                <a:latin typeface="Poppins Italics"/>
                <a:ea typeface="Poppins Italics"/>
                <a:cs typeface="Poppins Italics"/>
                <a:sym typeface="Poppins Italics"/>
              </a:rPr>
              <a:t> </a:t>
            </a:r>
          </a:p>
        </p:txBody>
      </p:sp>
      <p:grpSp>
        <p:nvGrpSpPr>
          <p:cNvPr id="4" name="Group 4"/>
          <p:cNvGrpSpPr/>
          <p:nvPr/>
        </p:nvGrpSpPr>
        <p:grpSpPr>
          <a:xfrm>
            <a:off x="3051244" y="9007875"/>
            <a:ext cx="38100" cy="226530"/>
            <a:chOff x="0" y="0"/>
            <a:chExt cx="50800" cy="302040"/>
          </a:xfrm>
        </p:grpSpPr>
        <p:sp>
          <p:nvSpPr>
            <p:cNvPr id="5" name="Freeform 5"/>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6" name="Group 6"/>
          <p:cNvGrpSpPr/>
          <p:nvPr/>
        </p:nvGrpSpPr>
        <p:grpSpPr>
          <a:xfrm>
            <a:off x="-367106" y="8432900"/>
            <a:ext cx="19022211" cy="2203467"/>
            <a:chOff x="0" y="0"/>
            <a:chExt cx="5009965" cy="580337"/>
          </a:xfrm>
        </p:grpSpPr>
        <p:sp>
          <p:nvSpPr>
            <p:cNvPr id="7" name="Freeform 7"/>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8" name="TextBox 8"/>
            <p:cNvSpPr txBox="1"/>
            <p:nvPr/>
          </p:nvSpPr>
          <p:spPr>
            <a:xfrm>
              <a:off x="0" y="19050"/>
              <a:ext cx="5009965" cy="561287"/>
            </a:xfrm>
            <a:prstGeom prst="rect">
              <a:avLst/>
            </a:prstGeom>
          </p:spPr>
          <p:txBody>
            <a:bodyPr lIns="50800" tIns="50800" rIns="50800" bIns="50800" rtlCol="0" anchor="ctr"/>
            <a:lstStyle/>
            <a:p>
              <a:pPr algn="ctr">
                <a:lnSpc>
                  <a:spcPts val="1599"/>
                </a:lnSpc>
              </a:pPr>
              <a:endParaRPr/>
            </a:p>
          </p:txBody>
        </p:sp>
      </p:grpSp>
      <p:sp>
        <p:nvSpPr>
          <p:cNvPr id="9" name="Freeform 9"/>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4"/>
            <a:stretch>
              <a:fillRect l="-85427" t="-24016" r="-82863" b="-150612"/>
            </a:stretch>
          </a:blipFill>
        </p:spPr>
        <p:txBody>
          <a:bodyPr/>
          <a:lstStyle/>
          <a:p>
            <a:endParaRPr lang="fr-FR"/>
          </a:p>
        </p:txBody>
      </p:sp>
      <p:sp>
        <p:nvSpPr>
          <p:cNvPr id="10" name="TextBox 10"/>
          <p:cNvSpPr txBox="1"/>
          <p:nvPr/>
        </p:nvSpPr>
        <p:spPr>
          <a:xfrm>
            <a:off x="1028700" y="9157018"/>
            <a:ext cx="11505751" cy="221571"/>
          </a:xfrm>
          <a:prstGeom prst="rect">
            <a:avLst/>
          </a:prstGeom>
        </p:spPr>
        <p:txBody>
          <a:bodyPr lIns="0" tIns="0" rIns="0" bIns="0" rtlCol="0" anchor="t">
            <a:spAutoFit/>
          </a:bodyPr>
          <a:lstStyle/>
          <a:p>
            <a:pPr algn="l">
              <a:lnSpc>
                <a:spcPts val="1599"/>
              </a:lnSpc>
            </a:pPr>
            <a:r>
              <a:rPr lang="en-US" sz="1599" b="1">
                <a:solidFill>
                  <a:srgbClr val="FFFFFF"/>
                </a:solidFill>
                <a:latin typeface="Poppins Ultra-Bold"/>
                <a:ea typeface="Poppins Ultra-Bold"/>
                <a:cs typeface="Poppins Ultra-Bold"/>
                <a:sym typeface="Poppins Ultra-Bold"/>
              </a:rPr>
              <a:t>La contribution des villes et régions européennes à l'économie circulaire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2763"/>
        </a:solidFill>
        <a:effectLst/>
      </p:bgPr>
    </p:bg>
    <p:spTree>
      <p:nvGrpSpPr>
        <p:cNvPr id="1" name=""/>
        <p:cNvGrpSpPr/>
        <p:nvPr/>
      </p:nvGrpSpPr>
      <p:grpSpPr>
        <a:xfrm>
          <a:off x="0" y="0"/>
          <a:ext cx="0" cy="0"/>
          <a:chOff x="0" y="0"/>
          <a:chExt cx="0" cy="0"/>
        </a:xfrm>
      </p:grpSpPr>
      <p:sp>
        <p:nvSpPr>
          <p:cNvPr id="2" name="Freeform 2"/>
          <p:cNvSpPr/>
          <p:nvPr/>
        </p:nvSpPr>
        <p:spPr>
          <a:xfrm>
            <a:off x="1147293" y="998297"/>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Freeform 3"/>
          <p:cNvSpPr/>
          <p:nvPr/>
        </p:nvSpPr>
        <p:spPr>
          <a:xfrm>
            <a:off x="1628770" y="1015563"/>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 name="Freeform 4"/>
          <p:cNvSpPr/>
          <p:nvPr/>
        </p:nvSpPr>
        <p:spPr>
          <a:xfrm rot="5400000" flipV="1">
            <a:off x="6267264" y="2112420"/>
            <a:ext cx="5634777" cy="10732908"/>
          </a:xfrm>
          <a:custGeom>
            <a:avLst/>
            <a:gdLst/>
            <a:ahLst/>
            <a:cxnLst/>
            <a:rect l="l" t="t" r="r" b="b"/>
            <a:pathLst>
              <a:path w="5634777" h="10732908">
                <a:moveTo>
                  <a:pt x="0" y="10732908"/>
                </a:moveTo>
                <a:lnTo>
                  <a:pt x="5634777" y="10732908"/>
                </a:lnTo>
                <a:lnTo>
                  <a:pt x="5634777" y="0"/>
                </a:lnTo>
                <a:lnTo>
                  <a:pt x="0" y="0"/>
                </a:lnTo>
                <a:lnTo>
                  <a:pt x="0" y="10732908"/>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 name="Freeform 5"/>
          <p:cNvSpPr/>
          <p:nvPr/>
        </p:nvSpPr>
        <p:spPr>
          <a:xfrm>
            <a:off x="6737617" y="7910493"/>
            <a:ext cx="4694070" cy="4694070"/>
          </a:xfrm>
          <a:custGeom>
            <a:avLst/>
            <a:gdLst/>
            <a:ahLst/>
            <a:cxnLst/>
            <a:rect l="l" t="t" r="r" b="b"/>
            <a:pathLst>
              <a:path w="4694070" h="4694070">
                <a:moveTo>
                  <a:pt x="0" y="0"/>
                </a:moveTo>
                <a:lnTo>
                  <a:pt x="4694071" y="0"/>
                </a:lnTo>
                <a:lnTo>
                  <a:pt x="4694071" y="4694071"/>
                </a:lnTo>
                <a:lnTo>
                  <a:pt x="0" y="46940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6" name="Freeform 6"/>
          <p:cNvSpPr/>
          <p:nvPr/>
        </p:nvSpPr>
        <p:spPr>
          <a:xfrm>
            <a:off x="4857092" y="8627333"/>
            <a:ext cx="844253" cy="829478"/>
          </a:xfrm>
          <a:custGeom>
            <a:avLst/>
            <a:gdLst/>
            <a:ahLst/>
            <a:cxnLst/>
            <a:rect l="l" t="t" r="r" b="b"/>
            <a:pathLst>
              <a:path w="844253" h="829478">
                <a:moveTo>
                  <a:pt x="0" y="0"/>
                </a:moveTo>
                <a:lnTo>
                  <a:pt x="844253" y="0"/>
                </a:lnTo>
                <a:lnTo>
                  <a:pt x="844253" y="829479"/>
                </a:lnTo>
                <a:lnTo>
                  <a:pt x="0" y="829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7" name="Freeform 7"/>
          <p:cNvSpPr/>
          <p:nvPr/>
        </p:nvSpPr>
        <p:spPr>
          <a:xfrm>
            <a:off x="6268450" y="6407569"/>
            <a:ext cx="938334" cy="938334"/>
          </a:xfrm>
          <a:custGeom>
            <a:avLst/>
            <a:gdLst/>
            <a:ahLst/>
            <a:cxnLst/>
            <a:rect l="l" t="t" r="r" b="b"/>
            <a:pathLst>
              <a:path w="938334" h="938334">
                <a:moveTo>
                  <a:pt x="0" y="0"/>
                </a:moveTo>
                <a:lnTo>
                  <a:pt x="938335" y="0"/>
                </a:lnTo>
                <a:lnTo>
                  <a:pt x="938335" y="938334"/>
                </a:lnTo>
                <a:lnTo>
                  <a:pt x="0" y="9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8" name="Freeform 8"/>
          <p:cNvSpPr/>
          <p:nvPr/>
        </p:nvSpPr>
        <p:spPr>
          <a:xfrm>
            <a:off x="8672192" y="5821856"/>
            <a:ext cx="943616" cy="943616"/>
          </a:xfrm>
          <a:custGeom>
            <a:avLst/>
            <a:gdLst/>
            <a:ahLst/>
            <a:cxnLst/>
            <a:rect l="l" t="t" r="r" b="b"/>
            <a:pathLst>
              <a:path w="943616" h="943616">
                <a:moveTo>
                  <a:pt x="0" y="0"/>
                </a:moveTo>
                <a:lnTo>
                  <a:pt x="943616" y="0"/>
                </a:lnTo>
                <a:lnTo>
                  <a:pt x="943616" y="943616"/>
                </a:lnTo>
                <a:lnTo>
                  <a:pt x="0" y="9436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9" name="Freeform 9"/>
          <p:cNvSpPr/>
          <p:nvPr/>
        </p:nvSpPr>
        <p:spPr>
          <a:xfrm>
            <a:off x="11131401" y="6533812"/>
            <a:ext cx="945062" cy="945062"/>
          </a:xfrm>
          <a:custGeom>
            <a:avLst/>
            <a:gdLst/>
            <a:ahLst/>
            <a:cxnLst/>
            <a:rect l="l" t="t" r="r" b="b"/>
            <a:pathLst>
              <a:path w="945062" h="945062">
                <a:moveTo>
                  <a:pt x="0" y="0"/>
                </a:moveTo>
                <a:lnTo>
                  <a:pt x="945061" y="0"/>
                </a:lnTo>
                <a:lnTo>
                  <a:pt x="945061" y="945062"/>
                </a:lnTo>
                <a:lnTo>
                  <a:pt x="0" y="9450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10" name="Freeform 10"/>
          <p:cNvSpPr/>
          <p:nvPr/>
        </p:nvSpPr>
        <p:spPr>
          <a:xfrm>
            <a:off x="12469913" y="8819347"/>
            <a:ext cx="1095021" cy="829478"/>
          </a:xfrm>
          <a:custGeom>
            <a:avLst/>
            <a:gdLst/>
            <a:ahLst/>
            <a:cxnLst/>
            <a:rect l="l" t="t" r="r" b="b"/>
            <a:pathLst>
              <a:path w="1095021" h="829478">
                <a:moveTo>
                  <a:pt x="0" y="0"/>
                </a:moveTo>
                <a:lnTo>
                  <a:pt x="1095021" y="0"/>
                </a:lnTo>
                <a:lnTo>
                  <a:pt x="1095021" y="829478"/>
                </a:lnTo>
                <a:lnTo>
                  <a:pt x="0" y="82947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11" name="TextBox 11"/>
          <p:cNvSpPr txBox="1"/>
          <p:nvPr/>
        </p:nvSpPr>
        <p:spPr>
          <a:xfrm>
            <a:off x="2397305" y="527609"/>
            <a:ext cx="14636838" cy="1769812"/>
          </a:xfrm>
          <a:prstGeom prst="rect">
            <a:avLst/>
          </a:prstGeom>
        </p:spPr>
        <p:txBody>
          <a:bodyPr lIns="0" tIns="0" rIns="0" bIns="0" rtlCol="0" anchor="t">
            <a:spAutoFit/>
          </a:bodyPr>
          <a:lstStyle/>
          <a:p>
            <a:pPr algn="l">
              <a:lnSpc>
                <a:spcPts val="5599"/>
              </a:lnSpc>
            </a:pPr>
            <a:r>
              <a:rPr lang="en-US" sz="5599" b="1">
                <a:solidFill>
                  <a:srgbClr val="FFFFFF"/>
                </a:solidFill>
                <a:latin typeface="Poppins Bold"/>
                <a:ea typeface="Poppins Bold"/>
                <a:cs typeface="Poppins Bold"/>
                <a:sym typeface="Poppins Bold"/>
              </a:rPr>
              <a:t>Les collectivités comme catalyseurs et fournisseurs de ressources</a:t>
            </a:r>
          </a:p>
          <a:p>
            <a:pPr algn="l">
              <a:lnSpc>
                <a:spcPts val="2500"/>
              </a:lnSpc>
            </a:pPr>
            <a:r>
              <a:rPr lang="en-US" sz="2500">
                <a:solidFill>
                  <a:srgbClr val="FFFFFF"/>
                </a:solidFill>
                <a:latin typeface="Poppins"/>
                <a:ea typeface="Poppins"/>
                <a:cs typeface="Poppins"/>
                <a:sym typeface="Poppins"/>
              </a:rPr>
              <a:t>(38% des actions)</a:t>
            </a:r>
          </a:p>
        </p:txBody>
      </p:sp>
      <p:sp>
        <p:nvSpPr>
          <p:cNvPr id="12" name="TextBox 12"/>
          <p:cNvSpPr txBox="1"/>
          <p:nvPr/>
        </p:nvSpPr>
        <p:spPr>
          <a:xfrm>
            <a:off x="127774" y="7771353"/>
            <a:ext cx="3434840" cy="1664599"/>
          </a:xfrm>
          <a:prstGeom prst="rect">
            <a:avLst/>
          </a:prstGeom>
        </p:spPr>
        <p:txBody>
          <a:bodyPr lIns="0" tIns="0" rIns="0" bIns="0" rtlCol="0" anchor="t">
            <a:spAutoFit/>
          </a:bodyPr>
          <a:lstStyle/>
          <a:p>
            <a:pPr algn="r">
              <a:lnSpc>
                <a:spcPts val="2240"/>
              </a:lnSpc>
              <a:spcBef>
                <a:spcPct val="0"/>
              </a:spcBef>
            </a:pPr>
            <a:r>
              <a:rPr lang="en-US" sz="1600" i="1">
                <a:solidFill>
                  <a:srgbClr val="FFFFFF"/>
                </a:solidFill>
                <a:latin typeface="Poppins Italics"/>
                <a:ea typeface="Poppins Italics"/>
                <a:cs typeface="Poppins Italics"/>
                <a:sym typeface="Poppins Italics"/>
              </a:rPr>
              <a:t>Subventions, appels à projets et soutien à l’expérimentation, en particulier pour les acteurs de l’ESS et les PME</a:t>
            </a:r>
          </a:p>
          <a:p>
            <a:pPr algn="r">
              <a:lnSpc>
                <a:spcPts val="2240"/>
              </a:lnSpc>
              <a:spcBef>
                <a:spcPct val="0"/>
              </a:spcBef>
            </a:pPr>
            <a:r>
              <a:rPr lang="en-US" sz="1600" b="1">
                <a:solidFill>
                  <a:srgbClr val="FFFFFF"/>
                </a:solidFill>
                <a:latin typeface="Poppins Bold"/>
                <a:ea typeface="Poppins Bold"/>
                <a:cs typeface="Poppins Bold"/>
                <a:sym typeface="Poppins Bold"/>
              </a:rPr>
              <a:t>97 segments</a:t>
            </a:r>
          </a:p>
          <a:p>
            <a:pPr algn="r">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3" name="TextBox 13"/>
          <p:cNvSpPr txBox="1"/>
          <p:nvPr/>
        </p:nvSpPr>
        <p:spPr>
          <a:xfrm>
            <a:off x="14608560" y="7862868"/>
            <a:ext cx="3243980" cy="1940868"/>
          </a:xfrm>
          <a:prstGeom prst="rect">
            <a:avLst/>
          </a:prstGeom>
        </p:spPr>
        <p:txBody>
          <a:bodyPr lIns="0" tIns="0" rIns="0" bIns="0" rtlCol="0" anchor="t">
            <a:spAutoFit/>
          </a:bodyPr>
          <a:lstStyle/>
          <a:p>
            <a:pPr algn="l">
              <a:lnSpc>
                <a:spcPts val="2240"/>
              </a:lnSpc>
              <a:spcBef>
                <a:spcPct val="0"/>
              </a:spcBef>
            </a:pPr>
            <a:r>
              <a:rPr lang="en-US" sz="1600" i="1">
                <a:solidFill>
                  <a:srgbClr val="FFFFFF"/>
                </a:solidFill>
                <a:latin typeface="Poppins Italics"/>
                <a:ea typeface="Poppins Italics"/>
                <a:cs typeface="Poppins Italics"/>
                <a:sym typeface="Poppins Italics"/>
              </a:rPr>
              <a:t>Mise à disposition de terrains, d’équipements partagés ou de zones adaptées (écoparcs, permis intégrés pour entreprises circulaires).</a:t>
            </a:r>
          </a:p>
          <a:p>
            <a:pPr algn="l">
              <a:lnSpc>
                <a:spcPts val="2240"/>
              </a:lnSpc>
              <a:spcBef>
                <a:spcPct val="0"/>
              </a:spcBef>
            </a:pPr>
            <a:r>
              <a:rPr lang="en-US" sz="1600" b="1">
                <a:solidFill>
                  <a:srgbClr val="FFFFFF"/>
                </a:solidFill>
                <a:latin typeface="Poppins Bold"/>
                <a:ea typeface="Poppins Bold"/>
                <a:cs typeface="Poppins Bold"/>
                <a:sym typeface="Poppins Bold"/>
              </a:rPr>
              <a:t>15 segments</a:t>
            </a:r>
          </a:p>
          <a:p>
            <a:pPr algn="l">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4" name="TextBox 14"/>
          <p:cNvSpPr txBox="1"/>
          <p:nvPr/>
        </p:nvSpPr>
        <p:spPr>
          <a:xfrm>
            <a:off x="424355" y="7279228"/>
            <a:ext cx="3138259" cy="341119"/>
          </a:xfrm>
          <a:prstGeom prst="rect">
            <a:avLst/>
          </a:prstGeom>
        </p:spPr>
        <p:txBody>
          <a:bodyPr lIns="0" tIns="0" rIns="0" bIns="0" rtlCol="0" anchor="t">
            <a:spAutoFit/>
          </a:bodyPr>
          <a:lstStyle/>
          <a:p>
            <a:pPr algn="r">
              <a:lnSpc>
                <a:spcPts val="2800"/>
              </a:lnSpc>
              <a:spcBef>
                <a:spcPct val="0"/>
              </a:spcBef>
            </a:pPr>
            <a:r>
              <a:rPr lang="en-US" sz="2000" b="1">
                <a:solidFill>
                  <a:schemeClr val="bg1"/>
                </a:solidFill>
                <a:latin typeface="Poppins Bold"/>
                <a:ea typeface="Poppins Bold"/>
                <a:cs typeface="Poppins Bold"/>
                <a:sym typeface="Poppins Bold"/>
              </a:rPr>
              <a:t>Aides financières</a:t>
            </a:r>
          </a:p>
        </p:txBody>
      </p:sp>
      <p:sp>
        <p:nvSpPr>
          <p:cNvPr id="15" name="TextBox 15"/>
          <p:cNvSpPr txBox="1"/>
          <p:nvPr/>
        </p:nvSpPr>
        <p:spPr>
          <a:xfrm>
            <a:off x="14603507" y="7412199"/>
            <a:ext cx="2875741" cy="341119"/>
          </a:xfrm>
          <a:prstGeom prst="rect">
            <a:avLst/>
          </a:prstGeom>
        </p:spPr>
        <p:txBody>
          <a:bodyPr lIns="0" tIns="0" rIns="0" bIns="0" rtlCol="0" anchor="t">
            <a:spAutoFit/>
          </a:bodyPr>
          <a:lstStyle/>
          <a:p>
            <a:pPr algn="l">
              <a:lnSpc>
                <a:spcPts val="2800"/>
              </a:lnSpc>
              <a:spcBef>
                <a:spcPct val="0"/>
              </a:spcBef>
            </a:pPr>
            <a:r>
              <a:rPr lang="en-US" sz="2000" b="1">
                <a:solidFill>
                  <a:schemeClr val="bg1"/>
                </a:solidFill>
                <a:latin typeface="Poppins Bold"/>
                <a:ea typeface="Poppins Bold"/>
                <a:cs typeface="Poppins Bold"/>
                <a:sym typeface="Poppins Bold"/>
              </a:rPr>
              <a:t>Ancrage territorial</a:t>
            </a:r>
          </a:p>
        </p:txBody>
      </p:sp>
      <p:sp>
        <p:nvSpPr>
          <p:cNvPr id="16" name="TextBox 16"/>
          <p:cNvSpPr txBox="1"/>
          <p:nvPr/>
        </p:nvSpPr>
        <p:spPr>
          <a:xfrm>
            <a:off x="7156599" y="9420225"/>
            <a:ext cx="3974801" cy="457245"/>
          </a:xfrm>
          <a:prstGeom prst="rect">
            <a:avLst/>
          </a:prstGeom>
        </p:spPr>
        <p:txBody>
          <a:bodyPr lIns="0" tIns="0" rIns="0" bIns="0" rtlCol="0" anchor="t">
            <a:spAutoFit/>
          </a:bodyPr>
          <a:lstStyle/>
          <a:p>
            <a:pPr algn="ctr">
              <a:lnSpc>
                <a:spcPts val="3300"/>
              </a:lnSpc>
            </a:pPr>
            <a:r>
              <a:rPr lang="en-US" sz="3000" b="1">
                <a:solidFill>
                  <a:srgbClr val="EA5053"/>
                </a:solidFill>
                <a:latin typeface="Poppins Bold"/>
                <a:ea typeface="Poppins Bold"/>
                <a:cs typeface="Poppins Bold"/>
                <a:sym typeface="Poppins Bold"/>
              </a:rPr>
              <a:t>CATALYSEUR</a:t>
            </a:r>
          </a:p>
        </p:txBody>
      </p:sp>
      <p:sp>
        <p:nvSpPr>
          <p:cNvPr id="17" name="TextBox 17"/>
          <p:cNvSpPr txBox="1"/>
          <p:nvPr/>
        </p:nvSpPr>
        <p:spPr>
          <a:xfrm>
            <a:off x="1331465" y="4433688"/>
            <a:ext cx="3975746" cy="1940868"/>
          </a:xfrm>
          <a:prstGeom prst="rect">
            <a:avLst/>
          </a:prstGeom>
        </p:spPr>
        <p:txBody>
          <a:bodyPr lIns="0" tIns="0" rIns="0" bIns="0" rtlCol="0" anchor="t">
            <a:spAutoFit/>
          </a:bodyPr>
          <a:lstStyle/>
          <a:p>
            <a:pPr algn="r">
              <a:lnSpc>
                <a:spcPts val="2240"/>
              </a:lnSpc>
              <a:spcBef>
                <a:spcPct val="0"/>
              </a:spcBef>
            </a:pPr>
            <a:r>
              <a:rPr lang="en-US" sz="1600" i="1">
                <a:solidFill>
                  <a:srgbClr val="FFFFFF"/>
                </a:solidFill>
                <a:latin typeface="Poppins Italics"/>
                <a:ea typeface="Poppins Italics"/>
                <a:cs typeface="Poppins Italics"/>
                <a:sym typeface="Poppins Italics"/>
              </a:rPr>
              <a:t>intégration de critères circulaires dans les marchés publics (construction, mobilier et équipements) pour orienter la demande et structurer les filières locales.</a:t>
            </a:r>
          </a:p>
          <a:p>
            <a:pPr algn="r">
              <a:lnSpc>
                <a:spcPts val="2240"/>
              </a:lnSpc>
              <a:spcBef>
                <a:spcPct val="0"/>
              </a:spcBef>
            </a:pPr>
            <a:r>
              <a:rPr lang="en-US" sz="1600" b="1">
                <a:solidFill>
                  <a:srgbClr val="FFFFFF"/>
                </a:solidFill>
                <a:latin typeface="Poppins Bold"/>
                <a:ea typeface="Poppins Bold"/>
                <a:cs typeface="Poppins Bold"/>
                <a:sym typeface="Poppins Bold"/>
              </a:rPr>
              <a:t>69 segments</a:t>
            </a:r>
          </a:p>
          <a:p>
            <a:pPr algn="r">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8" name="TextBox 18"/>
          <p:cNvSpPr txBox="1"/>
          <p:nvPr/>
        </p:nvSpPr>
        <p:spPr>
          <a:xfrm>
            <a:off x="1515637" y="3939918"/>
            <a:ext cx="3763581" cy="341119"/>
          </a:xfrm>
          <a:prstGeom prst="rect">
            <a:avLst/>
          </a:prstGeom>
        </p:spPr>
        <p:txBody>
          <a:bodyPr lIns="0" tIns="0" rIns="0" bIns="0" rtlCol="0" anchor="t">
            <a:spAutoFit/>
          </a:bodyPr>
          <a:lstStyle/>
          <a:p>
            <a:pPr algn="r">
              <a:lnSpc>
                <a:spcPts val="2800"/>
              </a:lnSpc>
              <a:spcBef>
                <a:spcPct val="0"/>
              </a:spcBef>
            </a:pPr>
            <a:r>
              <a:rPr lang="en-US" sz="2000" b="1">
                <a:solidFill>
                  <a:schemeClr val="bg1"/>
                </a:solidFill>
                <a:latin typeface="Poppins Bold"/>
                <a:ea typeface="Poppins Bold"/>
                <a:cs typeface="Poppins Bold"/>
                <a:sym typeface="Poppins Bold"/>
              </a:rPr>
              <a:t>Achats publics</a:t>
            </a:r>
          </a:p>
        </p:txBody>
      </p:sp>
      <p:sp>
        <p:nvSpPr>
          <p:cNvPr id="19" name="TextBox 19"/>
          <p:cNvSpPr txBox="1"/>
          <p:nvPr/>
        </p:nvSpPr>
        <p:spPr>
          <a:xfrm>
            <a:off x="6790532" y="3203526"/>
            <a:ext cx="4641156" cy="1664599"/>
          </a:xfrm>
          <a:prstGeom prst="rect">
            <a:avLst/>
          </a:prstGeom>
        </p:spPr>
        <p:txBody>
          <a:bodyPr lIns="0" tIns="0" rIns="0" bIns="0" rtlCol="0" anchor="t">
            <a:spAutoFit/>
          </a:bodyPr>
          <a:lstStyle/>
          <a:p>
            <a:pPr algn="ctr">
              <a:lnSpc>
                <a:spcPts val="2240"/>
              </a:lnSpc>
              <a:spcBef>
                <a:spcPct val="0"/>
              </a:spcBef>
            </a:pPr>
            <a:r>
              <a:rPr lang="en-US" sz="1600" i="1">
                <a:solidFill>
                  <a:srgbClr val="FFFFFF"/>
                </a:solidFill>
                <a:latin typeface="Poppins Italics"/>
                <a:ea typeface="Poppins Italics"/>
                <a:cs typeface="Poppins Italics"/>
                <a:sym typeface="Poppins Italics"/>
              </a:rPr>
              <a:t>Création de centres de réemploi, sites de compostage, plateformes logistiques pour centraliser les flux et ancrer les gestes dans le quotidien des habitants.</a:t>
            </a:r>
          </a:p>
          <a:p>
            <a:pPr algn="ctr">
              <a:lnSpc>
                <a:spcPts val="2240"/>
              </a:lnSpc>
              <a:spcBef>
                <a:spcPct val="0"/>
              </a:spcBef>
            </a:pPr>
            <a:r>
              <a:rPr lang="en-US" sz="1600" b="1" i="1">
                <a:solidFill>
                  <a:srgbClr val="FFFFFF"/>
                </a:solidFill>
                <a:latin typeface="Poppins Bold Italics"/>
                <a:ea typeface="Poppins Bold Italics"/>
                <a:cs typeface="Poppins Bold Italics"/>
                <a:sym typeface="Poppins Bold Italics"/>
              </a:rPr>
              <a:t>54 segments</a:t>
            </a:r>
          </a:p>
          <a:p>
            <a:pPr algn="ctr">
              <a:lnSpc>
                <a:spcPts val="2240"/>
              </a:lnSpc>
              <a:spcBef>
                <a:spcPct val="0"/>
              </a:spcBef>
            </a:pPr>
            <a:endParaRPr lang="en-US" sz="1600" b="1" i="1">
              <a:solidFill>
                <a:srgbClr val="FFFFFF"/>
              </a:solidFill>
              <a:latin typeface="Poppins Bold Italics"/>
              <a:ea typeface="Poppins Bold Italics"/>
              <a:cs typeface="Poppins Bold Italics"/>
              <a:sym typeface="Poppins Bold Italics"/>
            </a:endParaRPr>
          </a:p>
        </p:txBody>
      </p:sp>
      <p:sp>
        <p:nvSpPr>
          <p:cNvPr id="20" name="TextBox 20"/>
          <p:cNvSpPr txBox="1"/>
          <p:nvPr/>
        </p:nvSpPr>
        <p:spPr>
          <a:xfrm>
            <a:off x="6876653" y="2706377"/>
            <a:ext cx="4468913" cy="341119"/>
          </a:xfrm>
          <a:prstGeom prst="rect">
            <a:avLst/>
          </a:prstGeom>
        </p:spPr>
        <p:txBody>
          <a:bodyPr lIns="0" tIns="0" rIns="0" bIns="0" rtlCol="0" anchor="t">
            <a:spAutoFit/>
          </a:bodyPr>
          <a:lstStyle/>
          <a:p>
            <a:pPr algn="ctr">
              <a:lnSpc>
                <a:spcPts val="2800"/>
              </a:lnSpc>
              <a:spcBef>
                <a:spcPct val="0"/>
              </a:spcBef>
            </a:pPr>
            <a:r>
              <a:rPr lang="en-US" sz="2000" b="1">
                <a:solidFill>
                  <a:schemeClr val="bg1"/>
                </a:solidFill>
                <a:latin typeface="Poppins Bold"/>
                <a:ea typeface="Poppins Bold"/>
                <a:cs typeface="Poppins Bold"/>
                <a:sym typeface="Poppins Bold"/>
              </a:rPr>
              <a:t>Développement d’infrastructures</a:t>
            </a:r>
          </a:p>
        </p:txBody>
      </p:sp>
      <p:sp>
        <p:nvSpPr>
          <p:cNvPr id="21" name="TextBox 21"/>
          <p:cNvSpPr txBox="1"/>
          <p:nvPr/>
        </p:nvSpPr>
        <p:spPr>
          <a:xfrm>
            <a:off x="13040069" y="4740395"/>
            <a:ext cx="4219231" cy="1940868"/>
          </a:xfrm>
          <a:prstGeom prst="rect">
            <a:avLst/>
          </a:prstGeom>
        </p:spPr>
        <p:txBody>
          <a:bodyPr lIns="0" tIns="0" rIns="0" bIns="0" rtlCol="0" anchor="t">
            <a:spAutoFit/>
          </a:bodyPr>
          <a:lstStyle/>
          <a:p>
            <a:pPr algn="l">
              <a:lnSpc>
                <a:spcPts val="2240"/>
              </a:lnSpc>
              <a:spcBef>
                <a:spcPct val="0"/>
              </a:spcBef>
            </a:pPr>
            <a:r>
              <a:rPr lang="en-US" sz="1600" i="1">
                <a:solidFill>
                  <a:srgbClr val="FFFFFF"/>
                </a:solidFill>
                <a:latin typeface="Poppins Italics"/>
                <a:ea typeface="Poppins Italics"/>
                <a:cs typeface="Poppins Italics"/>
                <a:sym typeface="Poppins Italics"/>
              </a:rPr>
              <a:t>Règles pour favoriser la circularité, comme l’obligation d’emballages réutilisables ou l’intégration de critères environnementaux dans les permis de construire.</a:t>
            </a:r>
          </a:p>
          <a:p>
            <a:pPr algn="l">
              <a:lnSpc>
                <a:spcPts val="2240"/>
              </a:lnSpc>
              <a:spcBef>
                <a:spcPct val="0"/>
              </a:spcBef>
            </a:pPr>
            <a:r>
              <a:rPr lang="en-US" sz="1600" b="1">
                <a:solidFill>
                  <a:srgbClr val="FFFFFF"/>
                </a:solidFill>
                <a:latin typeface="Poppins Bold"/>
                <a:ea typeface="Poppins Bold"/>
                <a:cs typeface="Poppins Bold"/>
                <a:sym typeface="Poppins Bold"/>
              </a:rPr>
              <a:t>50 segments</a:t>
            </a:r>
          </a:p>
          <a:p>
            <a:pPr algn="l">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22" name="TextBox 22"/>
          <p:cNvSpPr txBox="1"/>
          <p:nvPr/>
        </p:nvSpPr>
        <p:spPr>
          <a:xfrm>
            <a:off x="13152648" y="4241565"/>
            <a:ext cx="3994073" cy="341119"/>
          </a:xfrm>
          <a:prstGeom prst="rect">
            <a:avLst/>
          </a:prstGeom>
        </p:spPr>
        <p:txBody>
          <a:bodyPr lIns="0" tIns="0" rIns="0" bIns="0" rtlCol="0" anchor="t">
            <a:spAutoFit/>
          </a:bodyPr>
          <a:lstStyle/>
          <a:p>
            <a:pPr algn="l">
              <a:lnSpc>
                <a:spcPts val="2800"/>
              </a:lnSpc>
              <a:spcBef>
                <a:spcPct val="0"/>
              </a:spcBef>
            </a:pPr>
            <a:r>
              <a:rPr lang="en-US" sz="2000" b="1">
                <a:solidFill>
                  <a:schemeClr val="bg1"/>
                </a:solidFill>
                <a:latin typeface="Poppins Bold"/>
                <a:ea typeface="Poppins Bold"/>
                <a:cs typeface="Poppins Bold"/>
                <a:sym typeface="Poppins Bold"/>
              </a:rPr>
              <a:t>Mesures règlementaires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2763"/>
        </a:solidFill>
        <a:effectLst/>
      </p:bgPr>
    </p:bg>
    <p:spTree>
      <p:nvGrpSpPr>
        <p:cNvPr id="1" name=""/>
        <p:cNvGrpSpPr/>
        <p:nvPr/>
      </p:nvGrpSpPr>
      <p:grpSpPr>
        <a:xfrm>
          <a:off x="0" y="0"/>
          <a:ext cx="0" cy="0"/>
          <a:chOff x="0" y="0"/>
          <a:chExt cx="0" cy="0"/>
        </a:xfrm>
      </p:grpSpPr>
      <p:sp>
        <p:nvSpPr>
          <p:cNvPr id="2" name="Freeform 2"/>
          <p:cNvSpPr/>
          <p:nvPr/>
        </p:nvSpPr>
        <p:spPr>
          <a:xfrm>
            <a:off x="1147293" y="998297"/>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Freeform 3"/>
          <p:cNvSpPr/>
          <p:nvPr/>
        </p:nvSpPr>
        <p:spPr>
          <a:xfrm>
            <a:off x="1628770" y="1015563"/>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 name="Freeform 4"/>
          <p:cNvSpPr/>
          <p:nvPr/>
        </p:nvSpPr>
        <p:spPr>
          <a:xfrm rot="5400000" flipV="1">
            <a:off x="6267264" y="2112420"/>
            <a:ext cx="5634777" cy="10732908"/>
          </a:xfrm>
          <a:custGeom>
            <a:avLst/>
            <a:gdLst/>
            <a:ahLst/>
            <a:cxnLst/>
            <a:rect l="l" t="t" r="r" b="b"/>
            <a:pathLst>
              <a:path w="5634777" h="10732908">
                <a:moveTo>
                  <a:pt x="0" y="10732908"/>
                </a:moveTo>
                <a:lnTo>
                  <a:pt x="5634777" y="10732908"/>
                </a:lnTo>
                <a:lnTo>
                  <a:pt x="5634777" y="0"/>
                </a:lnTo>
                <a:lnTo>
                  <a:pt x="0" y="0"/>
                </a:lnTo>
                <a:lnTo>
                  <a:pt x="0" y="10732908"/>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 name="Freeform 5"/>
          <p:cNvSpPr/>
          <p:nvPr/>
        </p:nvSpPr>
        <p:spPr>
          <a:xfrm>
            <a:off x="6737617" y="7910493"/>
            <a:ext cx="4694070" cy="4694070"/>
          </a:xfrm>
          <a:custGeom>
            <a:avLst/>
            <a:gdLst/>
            <a:ahLst/>
            <a:cxnLst/>
            <a:rect l="l" t="t" r="r" b="b"/>
            <a:pathLst>
              <a:path w="4694070" h="4694070">
                <a:moveTo>
                  <a:pt x="0" y="0"/>
                </a:moveTo>
                <a:lnTo>
                  <a:pt x="4694071" y="0"/>
                </a:lnTo>
                <a:lnTo>
                  <a:pt x="4694071" y="4694071"/>
                </a:lnTo>
                <a:lnTo>
                  <a:pt x="0" y="46940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6" name="Freeform 6"/>
          <p:cNvSpPr/>
          <p:nvPr/>
        </p:nvSpPr>
        <p:spPr>
          <a:xfrm>
            <a:off x="4636139" y="8714345"/>
            <a:ext cx="1101684" cy="886856"/>
          </a:xfrm>
          <a:custGeom>
            <a:avLst/>
            <a:gdLst/>
            <a:ahLst/>
            <a:cxnLst/>
            <a:rect l="l" t="t" r="r" b="b"/>
            <a:pathLst>
              <a:path w="1101684" h="886856">
                <a:moveTo>
                  <a:pt x="0" y="0"/>
                </a:moveTo>
                <a:lnTo>
                  <a:pt x="1101685" y="0"/>
                </a:lnTo>
                <a:lnTo>
                  <a:pt x="1101685" y="886856"/>
                </a:lnTo>
                <a:lnTo>
                  <a:pt x="0" y="88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7" name="Freeform 7"/>
          <p:cNvSpPr/>
          <p:nvPr/>
        </p:nvSpPr>
        <p:spPr>
          <a:xfrm>
            <a:off x="6304547" y="6486260"/>
            <a:ext cx="832780" cy="859644"/>
          </a:xfrm>
          <a:custGeom>
            <a:avLst/>
            <a:gdLst/>
            <a:ahLst/>
            <a:cxnLst/>
            <a:rect l="l" t="t" r="r" b="b"/>
            <a:pathLst>
              <a:path w="832780" h="859644">
                <a:moveTo>
                  <a:pt x="0" y="0"/>
                </a:moveTo>
                <a:lnTo>
                  <a:pt x="832780" y="0"/>
                </a:lnTo>
                <a:lnTo>
                  <a:pt x="832780" y="859643"/>
                </a:lnTo>
                <a:lnTo>
                  <a:pt x="0" y="859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8" name="Freeform 8"/>
          <p:cNvSpPr/>
          <p:nvPr/>
        </p:nvSpPr>
        <p:spPr>
          <a:xfrm>
            <a:off x="8687938" y="5810401"/>
            <a:ext cx="734784" cy="951177"/>
          </a:xfrm>
          <a:custGeom>
            <a:avLst/>
            <a:gdLst/>
            <a:ahLst/>
            <a:cxnLst/>
            <a:rect l="l" t="t" r="r" b="b"/>
            <a:pathLst>
              <a:path w="734784" h="951177">
                <a:moveTo>
                  <a:pt x="0" y="0"/>
                </a:moveTo>
                <a:lnTo>
                  <a:pt x="734785" y="0"/>
                </a:lnTo>
                <a:lnTo>
                  <a:pt x="734785" y="951177"/>
                </a:lnTo>
                <a:lnTo>
                  <a:pt x="0" y="9511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9" name="Freeform 9"/>
          <p:cNvSpPr/>
          <p:nvPr/>
        </p:nvSpPr>
        <p:spPr>
          <a:xfrm>
            <a:off x="11131401" y="6486260"/>
            <a:ext cx="859644" cy="859644"/>
          </a:xfrm>
          <a:custGeom>
            <a:avLst/>
            <a:gdLst/>
            <a:ahLst/>
            <a:cxnLst/>
            <a:rect l="l" t="t" r="r" b="b"/>
            <a:pathLst>
              <a:path w="859644" h="859644">
                <a:moveTo>
                  <a:pt x="0" y="0"/>
                </a:moveTo>
                <a:lnTo>
                  <a:pt x="859643" y="0"/>
                </a:lnTo>
                <a:lnTo>
                  <a:pt x="859643" y="859643"/>
                </a:lnTo>
                <a:lnTo>
                  <a:pt x="0" y="8596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10" name="Freeform 10"/>
          <p:cNvSpPr/>
          <p:nvPr/>
        </p:nvSpPr>
        <p:spPr>
          <a:xfrm>
            <a:off x="12394732" y="8914147"/>
            <a:ext cx="1245730" cy="506078"/>
          </a:xfrm>
          <a:custGeom>
            <a:avLst/>
            <a:gdLst/>
            <a:ahLst/>
            <a:cxnLst/>
            <a:rect l="l" t="t" r="r" b="b"/>
            <a:pathLst>
              <a:path w="1245730" h="506078">
                <a:moveTo>
                  <a:pt x="0" y="0"/>
                </a:moveTo>
                <a:lnTo>
                  <a:pt x="1245730" y="0"/>
                </a:lnTo>
                <a:lnTo>
                  <a:pt x="1245730" y="506078"/>
                </a:lnTo>
                <a:lnTo>
                  <a:pt x="0" y="50607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r-FR"/>
          </a:p>
        </p:txBody>
      </p:sp>
      <p:sp>
        <p:nvSpPr>
          <p:cNvPr id="11" name="TextBox 11"/>
          <p:cNvSpPr txBox="1"/>
          <p:nvPr/>
        </p:nvSpPr>
        <p:spPr>
          <a:xfrm>
            <a:off x="2399165" y="539235"/>
            <a:ext cx="14495690" cy="1769812"/>
          </a:xfrm>
          <a:prstGeom prst="rect">
            <a:avLst/>
          </a:prstGeom>
        </p:spPr>
        <p:txBody>
          <a:bodyPr lIns="0" tIns="0" rIns="0" bIns="0" rtlCol="0" anchor="t">
            <a:spAutoFit/>
          </a:bodyPr>
          <a:lstStyle/>
          <a:p>
            <a:pPr algn="l">
              <a:lnSpc>
                <a:spcPts val="5599"/>
              </a:lnSpc>
            </a:pPr>
            <a:r>
              <a:rPr lang="en-US" sz="5599" b="1">
                <a:solidFill>
                  <a:srgbClr val="FFFFFF"/>
                </a:solidFill>
                <a:latin typeface="Poppins Bold"/>
                <a:ea typeface="Poppins Bold"/>
                <a:cs typeface="Poppins Bold"/>
                <a:sym typeface="Poppins Bold"/>
              </a:rPr>
              <a:t>Les collectivités comme agents de transformation des comportements</a:t>
            </a:r>
          </a:p>
          <a:p>
            <a:pPr algn="l">
              <a:lnSpc>
                <a:spcPts val="2500"/>
              </a:lnSpc>
            </a:pPr>
            <a:r>
              <a:rPr lang="en-US" sz="2500">
                <a:solidFill>
                  <a:srgbClr val="FFFFFF"/>
                </a:solidFill>
                <a:latin typeface="Poppins"/>
                <a:ea typeface="Poppins"/>
                <a:cs typeface="Poppins"/>
                <a:sym typeface="Poppins"/>
              </a:rPr>
              <a:t>(35% des actions)</a:t>
            </a:r>
          </a:p>
        </p:txBody>
      </p:sp>
      <p:sp>
        <p:nvSpPr>
          <p:cNvPr id="12" name="TextBox 12"/>
          <p:cNvSpPr txBox="1"/>
          <p:nvPr/>
        </p:nvSpPr>
        <p:spPr>
          <a:xfrm>
            <a:off x="127774" y="7771353"/>
            <a:ext cx="3434840" cy="1664599"/>
          </a:xfrm>
          <a:prstGeom prst="rect">
            <a:avLst/>
          </a:prstGeom>
        </p:spPr>
        <p:txBody>
          <a:bodyPr lIns="0" tIns="0" rIns="0" bIns="0" rtlCol="0" anchor="t">
            <a:spAutoFit/>
          </a:bodyPr>
          <a:lstStyle/>
          <a:p>
            <a:pPr algn="r">
              <a:lnSpc>
                <a:spcPts val="2240"/>
              </a:lnSpc>
              <a:spcBef>
                <a:spcPct val="0"/>
              </a:spcBef>
            </a:pPr>
            <a:r>
              <a:rPr lang="en-US" sz="1600" i="1">
                <a:solidFill>
                  <a:srgbClr val="FFFFFF"/>
                </a:solidFill>
                <a:latin typeface="Poppins Italics"/>
                <a:ea typeface="Poppins Italics"/>
                <a:cs typeface="Poppins Italics"/>
                <a:sym typeface="Poppins Italics"/>
              </a:rPr>
              <a:t>Déploiement de formations professionnelles, programmes éducatifs pour doter les acteurs des compétences techniques.</a:t>
            </a:r>
          </a:p>
          <a:p>
            <a:pPr algn="r">
              <a:lnSpc>
                <a:spcPts val="2240"/>
              </a:lnSpc>
              <a:spcBef>
                <a:spcPct val="0"/>
              </a:spcBef>
            </a:pPr>
            <a:r>
              <a:rPr lang="en-US" sz="1600" b="1">
                <a:solidFill>
                  <a:srgbClr val="FFFFFF"/>
                </a:solidFill>
                <a:latin typeface="Poppins Bold"/>
                <a:ea typeface="Poppins Bold"/>
                <a:cs typeface="Poppins Bold"/>
                <a:sym typeface="Poppins Bold"/>
              </a:rPr>
              <a:t>142 segments</a:t>
            </a:r>
          </a:p>
          <a:p>
            <a:pPr algn="r">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3" name="TextBox 13"/>
          <p:cNvSpPr txBox="1"/>
          <p:nvPr/>
        </p:nvSpPr>
        <p:spPr>
          <a:xfrm>
            <a:off x="14603507" y="7936866"/>
            <a:ext cx="3243980" cy="1940868"/>
          </a:xfrm>
          <a:prstGeom prst="rect">
            <a:avLst/>
          </a:prstGeom>
        </p:spPr>
        <p:txBody>
          <a:bodyPr lIns="0" tIns="0" rIns="0" bIns="0" rtlCol="0" anchor="t">
            <a:spAutoFit/>
          </a:bodyPr>
          <a:lstStyle/>
          <a:p>
            <a:pPr algn="l">
              <a:lnSpc>
                <a:spcPts val="2240"/>
              </a:lnSpc>
              <a:spcBef>
                <a:spcPct val="0"/>
              </a:spcBef>
            </a:pPr>
            <a:r>
              <a:rPr lang="en-US" sz="1600" i="1">
                <a:solidFill>
                  <a:srgbClr val="FFFFFF"/>
                </a:solidFill>
                <a:latin typeface="Poppins Italics"/>
                <a:ea typeface="Poppins Italics"/>
                <a:cs typeface="Poppins Italics"/>
                <a:sym typeface="Poppins Italics"/>
              </a:rPr>
              <a:t>Soutien à des ambassadeurs locaux et à des réseaux pour intégrer les pratiques circulaires dans la vie quotidienne des habitants.</a:t>
            </a:r>
          </a:p>
          <a:p>
            <a:pPr algn="l">
              <a:lnSpc>
                <a:spcPts val="2240"/>
              </a:lnSpc>
              <a:spcBef>
                <a:spcPct val="0"/>
              </a:spcBef>
            </a:pPr>
            <a:r>
              <a:rPr lang="en-US" sz="1600" b="1">
                <a:solidFill>
                  <a:srgbClr val="FFFFFF"/>
                </a:solidFill>
                <a:latin typeface="Poppins Bold"/>
                <a:ea typeface="Poppins Bold"/>
                <a:cs typeface="Poppins Bold"/>
                <a:sym typeface="Poppins Bold"/>
              </a:rPr>
              <a:t>15 segments</a:t>
            </a:r>
          </a:p>
          <a:p>
            <a:pPr algn="l">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4" name="TextBox 14"/>
          <p:cNvSpPr txBox="1"/>
          <p:nvPr/>
        </p:nvSpPr>
        <p:spPr>
          <a:xfrm>
            <a:off x="-391872" y="7279228"/>
            <a:ext cx="4409628" cy="341119"/>
          </a:xfrm>
          <a:prstGeom prst="rect">
            <a:avLst/>
          </a:prstGeom>
        </p:spPr>
        <p:txBody>
          <a:bodyPr lIns="0" tIns="0" rIns="0" bIns="0" rtlCol="0" anchor="t">
            <a:spAutoFit/>
          </a:bodyPr>
          <a:lstStyle/>
          <a:p>
            <a:pPr algn="r">
              <a:lnSpc>
                <a:spcPts val="2800"/>
              </a:lnSpc>
              <a:spcBef>
                <a:spcPct val="0"/>
              </a:spcBef>
            </a:pPr>
            <a:r>
              <a:rPr lang="en-US" sz="2000" b="1" dirty="0" err="1">
                <a:solidFill>
                  <a:schemeClr val="bg1"/>
                </a:solidFill>
                <a:latin typeface="Poppins Bold"/>
                <a:ea typeface="Poppins Bold"/>
                <a:cs typeface="Poppins Bold"/>
                <a:sym typeface="Poppins Bold"/>
              </a:rPr>
              <a:t>Transfert</a:t>
            </a:r>
            <a:r>
              <a:rPr lang="en-US" sz="2000" b="1" dirty="0">
                <a:solidFill>
                  <a:schemeClr val="bg1"/>
                </a:solidFill>
                <a:latin typeface="Poppins Bold"/>
                <a:ea typeface="Poppins Bold"/>
                <a:cs typeface="Poppins Bold"/>
                <a:sym typeface="Poppins Bold"/>
              </a:rPr>
              <a:t> de </a:t>
            </a:r>
            <a:r>
              <a:rPr lang="en-US" sz="2000" b="1" dirty="0" err="1">
                <a:solidFill>
                  <a:schemeClr val="bg1"/>
                </a:solidFill>
                <a:latin typeface="Poppins Bold"/>
                <a:ea typeface="Poppins Bold"/>
                <a:cs typeface="Poppins Bold"/>
                <a:sym typeface="Poppins Bold"/>
              </a:rPr>
              <a:t>connaissances</a:t>
            </a:r>
            <a:endParaRPr lang="en-US" sz="2000" b="1" dirty="0">
              <a:solidFill>
                <a:schemeClr val="bg1"/>
              </a:solidFill>
              <a:latin typeface="Poppins Bold"/>
              <a:ea typeface="Poppins Bold"/>
              <a:cs typeface="Poppins Bold"/>
              <a:sym typeface="Poppins Bold"/>
            </a:endParaRPr>
          </a:p>
        </p:txBody>
      </p:sp>
      <p:sp>
        <p:nvSpPr>
          <p:cNvPr id="15" name="TextBox 15"/>
          <p:cNvSpPr txBox="1"/>
          <p:nvPr/>
        </p:nvSpPr>
        <p:spPr>
          <a:xfrm>
            <a:off x="14696581" y="7098253"/>
            <a:ext cx="3243980" cy="720769"/>
          </a:xfrm>
          <a:prstGeom prst="rect">
            <a:avLst/>
          </a:prstGeom>
        </p:spPr>
        <p:txBody>
          <a:bodyPr lIns="0" tIns="0" rIns="0" bIns="0" rtlCol="0" anchor="t">
            <a:spAutoFit/>
          </a:bodyPr>
          <a:lstStyle/>
          <a:p>
            <a:pPr algn="l">
              <a:lnSpc>
                <a:spcPts val="2800"/>
              </a:lnSpc>
              <a:spcBef>
                <a:spcPct val="0"/>
              </a:spcBef>
            </a:pPr>
            <a:r>
              <a:rPr lang="en-US" sz="2000" b="1">
                <a:solidFill>
                  <a:schemeClr val="bg1"/>
                </a:solidFill>
                <a:latin typeface="Poppins Bold"/>
                <a:ea typeface="Poppins Bold"/>
                <a:cs typeface="Poppins Bold"/>
                <a:sym typeface="Poppins Bold"/>
              </a:rPr>
              <a:t>Initiatives communautaires</a:t>
            </a:r>
          </a:p>
        </p:txBody>
      </p:sp>
      <p:sp>
        <p:nvSpPr>
          <p:cNvPr id="16" name="TextBox 16"/>
          <p:cNvSpPr txBox="1"/>
          <p:nvPr/>
        </p:nvSpPr>
        <p:spPr>
          <a:xfrm>
            <a:off x="7156599" y="9420225"/>
            <a:ext cx="3974801" cy="457245"/>
          </a:xfrm>
          <a:prstGeom prst="rect">
            <a:avLst/>
          </a:prstGeom>
        </p:spPr>
        <p:txBody>
          <a:bodyPr lIns="0" tIns="0" rIns="0" bIns="0" rtlCol="0" anchor="t">
            <a:spAutoFit/>
          </a:bodyPr>
          <a:lstStyle/>
          <a:p>
            <a:pPr algn="ctr">
              <a:lnSpc>
                <a:spcPts val="3300"/>
              </a:lnSpc>
            </a:pPr>
            <a:r>
              <a:rPr lang="en-US" sz="3000" b="1">
                <a:solidFill>
                  <a:srgbClr val="EA5053"/>
                </a:solidFill>
                <a:latin typeface="Poppins Bold"/>
                <a:ea typeface="Poppins Bold"/>
                <a:cs typeface="Poppins Bold"/>
                <a:sym typeface="Poppins Bold"/>
              </a:rPr>
              <a:t>PROMOTEUR</a:t>
            </a:r>
          </a:p>
        </p:txBody>
      </p:sp>
      <p:sp>
        <p:nvSpPr>
          <p:cNvPr id="17" name="TextBox 17"/>
          <p:cNvSpPr txBox="1"/>
          <p:nvPr/>
        </p:nvSpPr>
        <p:spPr>
          <a:xfrm>
            <a:off x="917277" y="4426347"/>
            <a:ext cx="4269705" cy="1664599"/>
          </a:xfrm>
          <a:prstGeom prst="rect">
            <a:avLst/>
          </a:prstGeom>
        </p:spPr>
        <p:txBody>
          <a:bodyPr lIns="0" tIns="0" rIns="0" bIns="0" rtlCol="0" anchor="t">
            <a:spAutoFit/>
          </a:bodyPr>
          <a:lstStyle/>
          <a:p>
            <a:pPr algn="r">
              <a:lnSpc>
                <a:spcPts val="2240"/>
              </a:lnSpc>
              <a:spcBef>
                <a:spcPct val="0"/>
              </a:spcBef>
            </a:pPr>
            <a:r>
              <a:rPr lang="en-US" sz="1600" i="1">
                <a:solidFill>
                  <a:srgbClr val="FFFFFF"/>
                </a:solidFill>
                <a:latin typeface="Poppins Italics"/>
                <a:ea typeface="Poppins Italics"/>
                <a:cs typeface="Poppins Italics"/>
                <a:sym typeface="Poppins Italics"/>
              </a:rPr>
              <a:t>Mobilisation de la communication publique et du storytelling pour modifier durablement les comportements de consommation.</a:t>
            </a:r>
          </a:p>
          <a:p>
            <a:pPr algn="r">
              <a:lnSpc>
                <a:spcPts val="2240"/>
              </a:lnSpc>
              <a:spcBef>
                <a:spcPct val="0"/>
              </a:spcBef>
            </a:pPr>
            <a:r>
              <a:rPr lang="en-US" sz="1600" b="1">
                <a:solidFill>
                  <a:srgbClr val="FFFFFF"/>
                </a:solidFill>
                <a:latin typeface="Poppins Bold"/>
                <a:ea typeface="Poppins Bold"/>
                <a:cs typeface="Poppins Bold"/>
                <a:sym typeface="Poppins Bold"/>
              </a:rPr>
              <a:t>110 segments</a:t>
            </a:r>
          </a:p>
          <a:p>
            <a:pPr algn="r">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8" name="TextBox 18"/>
          <p:cNvSpPr txBox="1"/>
          <p:nvPr/>
        </p:nvSpPr>
        <p:spPr>
          <a:xfrm>
            <a:off x="652433" y="3970602"/>
            <a:ext cx="4437432" cy="341119"/>
          </a:xfrm>
          <a:prstGeom prst="rect">
            <a:avLst/>
          </a:prstGeom>
        </p:spPr>
        <p:txBody>
          <a:bodyPr lIns="0" tIns="0" rIns="0" bIns="0" rtlCol="0" anchor="t">
            <a:spAutoFit/>
          </a:bodyPr>
          <a:lstStyle/>
          <a:p>
            <a:pPr algn="r">
              <a:lnSpc>
                <a:spcPts val="2800"/>
              </a:lnSpc>
              <a:spcBef>
                <a:spcPct val="0"/>
              </a:spcBef>
            </a:pPr>
            <a:r>
              <a:rPr lang="en-US" sz="2000" b="1">
                <a:solidFill>
                  <a:schemeClr val="bg1"/>
                </a:solidFill>
                <a:latin typeface="Poppins Bold"/>
                <a:ea typeface="Poppins Bold"/>
                <a:cs typeface="Poppins Bold"/>
                <a:sym typeface="Poppins Bold"/>
              </a:rPr>
              <a:t>Campagnes de sensibilisation</a:t>
            </a:r>
          </a:p>
        </p:txBody>
      </p:sp>
      <p:sp>
        <p:nvSpPr>
          <p:cNvPr id="19" name="TextBox 19"/>
          <p:cNvSpPr txBox="1"/>
          <p:nvPr/>
        </p:nvSpPr>
        <p:spPr>
          <a:xfrm>
            <a:off x="6912169" y="2997151"/>
            <a:ext cx="4286322" cy="1388330"/>
          </a:xfrm>
          <a:prstGeom prst="rect">
            <a:avLst/>
          </a:prstGeom>
        </p:spPr>
        <p:txBody>
          <a:bodyPr lIns="0" tIns="0" rIns="0" bIns="0" rtlCol="0" anchor="t">
            <a:spAutoFit/>
          </a:bodyPr>
          <a:lstStyle/>
          <a:p>
            <a:pPr algn="ctr">
              <a:lnSpc>
                <a:spcPts val="2240"/>
              </a:lnSpc>
              <a:spcBef>
                <a:spcPct val="0"/>
              </a:spcBef>
            </a:pPr>
            <a:r>
              <a:rPr lang="en-US" sz="1600" i="1">
                <a:solidFill>
                  <a:srgbClr val="FFFFFF"/>
                </a:solidFill>
                <a:latin typeface="Poppins Italics"/>
                <a:ea typeface="Poppins Italics"/>
                <a:cs typeface="Poppins Italics"/>
                <a:sym typeface="Poppins Italics"/>
              </a:rPr>
              <a:t>Production de guides, répertoires et plateformes en ligne pour promouvoir les initiatives existantes.</a:t>
            </a:r>
          </a:p>
          <a:p>
            <a:pPr algn="ctr">
              <a:lnSpc>
                <a:spcPts val="2240"/>
              </a:lnSpc>
              <a:spcBef>
                <a:spcPct val="0"/>
              </a:spcBef>
            </a:pPr>
            <a:r>
              <a:rPr lang="en-US" sz="1600" b="1" i="1">
                <a:solidFill>
                  <a:srgbClr val="FFFFFF"/>
                </a:solidFill>
                <a:latin typeface="Poppins Bold Italics"/>
                <a:ea typeface="Poppins Bold Italics"/>
                <a:cs typeface="Poppins Bold Italics"/>
                <a:sym typeface="Poppins Bold Italics"/>
              </a:rPr>
              <a:t>68 segments</a:t>
            </a:r>
          </a:p>
          <a:p>
            <a:pPr algn="ctr">
              <a:lnSpc>
                <a:spcPts val="2240"/>
              </a:lnSpc>
              <a:spcBef>
                <a:spcPct val="0"/>
              </a:spcBef>
            </a:pPr>
            <a:endParaRPr lang="en-US" sz="1600" b="1" i="1">
              <a:solidFill>
                <a:srgbClr val="FFFFFF"/>
              </a:solidFill>
              <a:latin typeface="Poppins Bold Italics"/>
              <a:ea typeface="Poppins Bold Italics"/>
              <a:cs typeface="Poppins Bold Italics"/>
              <a:sym typeface="Poppins Bold Italics"/>
            </a:endParaRPr>
          </a:p>
        </p:txBody>
      </p:sp>
      <p:sp>
        <p:nvSpPr>
          <p:cNvPr id="20" name="TextBox 20"/>
          <p:cNvSpPr txBox="1"/>
          <p:nvPr/>
        </p:nvSpPr>
        <p:spPr>
          <a:xfrm>
            <a:off x="7137327" y="2543126"/>
            <a:ext cx="3994073" cy="341119"/>
          </a:xfrm>
          <a:prstGeom prst="rect">
            <a:avLst/>
          </a:prstGeom>
        </p:spPr>
        <p:txBody>
          <a:bodyPr lIns="0" tIns="0" rIns="0" bIns="0" rtlCol="0" anchor="t">
            <a:spAutoFit/>
          </a:bodyPr>
          <a:lstStyle/>
          <a:p>
            <a:pPr algn="ctr">
              <a:lnSpc>
                <a:spcPts val="2800"/>
              </a:lnSpc>
              <a:spcBef>
                <a:spcPct val="0"/>
              </a:spcBef>
            </a:pPr>
            <a:r>
              <a:rPr lang="en-US" sz="2000" b="1">
                <a:solidFill>
                  <a:schemeClr val="bg1"/>
                </a:solidFill>
                <a:latin typeface="Poppins Bold"/>
                <a:ea typeface="Poppins Bold"/>
                <a:cs typeface="Poppins Bold"/>
                <a:sym typeface="Poppins Bold"/>
              </a:rPr>
              <a:t>Production de ressources</a:t>
            </a:r>
          </a:p>
        </p:txBody>
      </p:sp>
      <p:sp>
        <p:nvSpPr>
          <p:cNvPr id="21" name="TextBox 21"/>
          <p:cNvSpPr txBox="1"/>
          <p:nvPr/>
        </p:nvSpPr>
        <p:spPr>
          <a:xfrm>
            <a:off x="13040069" y="4740395"/>
            <a:ext cx="4219231" cy="1664599"/>
          </a:xfrm>
          <a:prstGeom prst="rect">
            <a:avLst/>
          </a:prstGeom>
        </p:spPr>
        <p:txBody>
          <a:bodyPr lIns="0" tIns="0" rIns="0" bIns="0" rtlCol="0" anchor="t">
            <a:spAutoFit/>
          </a:bodyPr>
          <a:lstStyle/>
          <a:p>
            <a:pPr algn="l">
              <a:lnSpc>
                <a:spcPts val="2240"/>
              </a:lnSpc>
              <a:spcBef>
                <a:spcPct val="0"/>
              </a:spcBef>
            </a:pPr>
            <a:r>
              <a:rPr lang="en-US" sz="1600" i="1">
                <a:solidFill>
                  <a:srgbClr val="FFFFFF"/>
                </a:solidFill>
                <a:latin typeface="Poppins Italics"/>
                <a:ea typeface="Poppins Italics"/>
                <a:cs typeface="Poppins Italics"/>
                <a:sym typeface="Poppins Italics"/>
              </a:rPr>
              <a:t>Organisation de visites, démonstrations, d’ateliers pour rendre les principes de l’économie circulaire concrets et accessibles et susciter l’adhésion.</a:t>
            </a:r>
          </a:p>
          <a:p>
            <a:pPr algn="l">
              <a:lnSpc>
                <a:spcPts val="2240"/>
              </a:lnSpc>
              <a:spcBef>
                <a:spcPct val="0"/>
              </a:spcBef>
            </a:pPr>
            <a:r>
              <a:rPr lang="en-US" sz="1600" b="1">
                <a:solidFill>
                  <a:srgbClr val="FFFFFF"/>
                </a:solidFill>
                <a:latin typeface="Poppins Bold"/>
                <a:ea typeface="Poppins Bold"/>
                <a:cs typeface="Poppins Bold"/>
                <a:sym typeface="Poppins Bold"/>
              </a:rPr>
              <a:t>37 segments</a:t>
            </a:r>
          </a:p>
          <a:p>
            <a:pPr algn="l">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22" name="TextBox 22"/>
          <p:cNvSpPr txBox="1"/>
          <p:nvPr/>
        </p:nvSpPr>
        <p:spPr>
          <a:xfrm>
            <a:off x="13152648" y="4241542"/>
            <a:ext cx="3994073" cy="341119"/>
          </a:xfrm>
          <a:prstGeom prst="rect">
            <a:avLst/>
          </a:prstGeom>
        </p:spPr>
        <p:txBody>
          <a:bodyPr lIns="0" tIns="0" rIns="0" bIns="0" rtlCol="0" anchor="t">
            <a:spAutoFit/>
          </a:bodyPr>
          <a:lstStyle/>
          <a:p>
            <a:pPr algn="l">
              <a:lnSpc>
                <a:spcPts val="2800"/>
              </a:lnSpc>
              <a:spcBef>
                <a:spcPct val="0"/>
              </a:spcBef>
            </a:pPr>
            <a:r>
              <a:rPr lang="en-US" sz="2000" b="1">
                <a:solidFill>
                  <a:schemeClr val="bg1"/>
                </a:solidFill>
                <a:latin typeface="Poppins Bold"/>
                <a:ea typeface="Poppins Bold"/>
                <a:cs typeface="Poppins Bold"/>
                <a:sym typeface="Poppins Bold"/>
              </a:rPr>
              <a:t>Production événementielle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72763"/>
        </a:solidFill>
        <a:effectLst/>
      </p:bgPr>
    </p:bg>
    <p:spTree>
      <p:nvGrpSpPr>
        <p:cNvPr id="1" name=""/>
        <p:cNvGrpSpPr/>
        <p:nvPr/>
      </p:nvGrpSpPr>
      <p:grpSpPr>
        <a:xfrm>
          <a:off x="0" y="0"/>
          <a:ext cx="0" cy="0"/>
          <a:chOff x="0" y="0"/>
          <a:chExt cx="0" cy="0"/>
        </a:xfrm>
      </p:grpSpPr>
      <p:sp>
        <p:nvSpPr>
          <p:cNvPr id="2" name="Freeform 2"/>
          <p:cNvSpPr/>
          <p:nvPr/>
        </p:nvSpPr>
        <p:spPr>
          <a:xfrm>
            <a:off x="1147293" y="998297"/>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Freeform 3"/>
          <p:cNvSpPr/>
          <p:nvPr/>
        </p:nvSpPr>
        <p:spPr>
          <a:xfrm>
            <a:off x="1628770" y="1015563"/>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 name="Freeform 4"/>
          <p:cNvSpPr/>
          <p:nvPr/>
        </p:nvSpPr>
        <p:spPr>
          <a:xfrm rot="5400000" flipV="1">
            <a:off x="6267264" y="2112420"/>
            <a:ext cx="5634777" cy="10732908"/>
          </a:xfrm>
          <a:custGeom>
            <a:avLst/>
            <a:gdLst/>
            <a:ahLst/>
            <a:cxnLst/>
            <a:rect l="l" t="t" r="r" b="b"/>
            <a:pathLst>
              <a:path w="5634777" h="10732908">
                <a:moveTo>
                  <a:pt x="0" y="10732908"/>
                </a:moveTo>
                <a:lnTo>
                  <a:pt x="5634777" y="10732908"/>
                </a:lnTo>
                <a:lnTo>
                  <a:pt x="5634777" y="0"/>
                </a:lnTo>
                <a:lnTo>
                  <a:pt x="0" y="0"/>
                </a:lnTo>
                <a:lnTo>
                  <a:pt x="0" y="10732908"/>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 name="Freeform 5"/>
          <p:cNvSpPr/>
          <p:nvPr/>
        </p:nvSpPr>
        <p:spPr>
          <a:xfrm>
            <a:off x="6737617" y="7910493"/>
            <a:ext cx="4694070" cy="4694070"/>
          </a:xfrm>
          <a:custGeom>
            <a:avLst/>
            <a:gdLst/>
            <a:ahLst/>
            <a:cxnLst/>
            <a:rect l="l" t="t" r="r" b="b"/>
            <a:pathLst>
              <a:path w="4694070" h="4694070">
                <a:moveTo>
                  <a:pt x="0" y="0"/>
                </a:moveTo>
                <a:lnTo>
                  <a:pt x="4694071" y="0"/>
                </a:lnTo>
                <a:lnTo>
                  <a:pt x="4694071" y="4694071"/>
                </a:lnTo>
                <a:lnTo>
                  <a:pt x="0" y="46940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6" name="Freeform 6"/>
          <p:cNvSpPr/>
          <p:nvPr/>
        </p:nvSpPr>
        <p:spPr>
          <a:xfrm>
            <a:off x="4764236" y="8765446"/>
            <a:ext cx="845490" cy="845490"/>
          </a:xfrm>
          <a:custGeom>
            <a:avLst/>
            <a:gdLst/>
            <a:ahLst/>
            <a:cxnLst/>
            <a:rect l="l" t="t" r="r" b="b"/>
            <a:pathLst>
              <a:path w="845490" h="845490">
                <a:moveTo>
                  <a:pt x="0" y="0"/>
                </a:moveTo>
                <a:lnTo>
                  <a:pt x="845491" y="0"/>
                </a:lnTo>
                <a:lnTo>
                  <a:pt x="845491" y="845490"/>
                </a:lnTo>
                <a:lnTo>
                  <a:pt x="0" y="845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7" name="Freeform 7"/>
          <p:cNvSpPr/>
          <p:nvPr/>
        </p:nvSpPr>
        <p:spPr>
          <a:xfrm>
            <a:off x="6135718" y="6404729"/>
            <a:ext cx="1020881" cy="985614"/>
          </a:xfrm>
          <a:custGeom>
            <a:avLst/>
            <a:gdLst/>
            <a:ahLst/>
            <a:cxnLst/>
            <a:rect l="l" t="t" r="r" b="b"/>
            <a:pathLst>
              <a:path w="1020881" h="985614">
                <a:moveTo>
                  <a:pt x="0" y="0"/>
                </a:moveTo>
                <a:lnTo>
                  <a:pt x="1020881" y="0"/>
                </a:lnTo>
                <a:lnTo>
                  <a:pt x="1020881" y="985615"/>
                </a:lnTo>
                <a:lnTo>
                  <a:pt x="0" y="9856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8" name="Freeform 8"/>
          <p:cNvSpPr/>
          <p:nvPr/>
        </p:nvSpPr>
        <p:spPr>
          <a:xfrm>
            <a:off x="11131401" y="6404729"/>
            <a:ext cx="711863" cy="930539"/>
          </a:xfrm>
          <a:custGeom>
            <a:avLst/>
            <a:gdLst/>
            <a:ahLst/>
            <a:cxnLst/>
            <a:rect l="l" t="t" r="r" b="b"/>
            <a:pathLst>
              <a:path w="711863" h="930539">
                <a:moveTo>
                  <a:pt x="0" y="0"/>
                </a:moveTo>
                <a:lnTo>
                  <a:pt x="711862" y="0"/>
                </a:lnTo>
                <a:lnTo>
                  <a:pt x="711862" y="930540"/>
                </a:lnTo>
                <a:lnTo>
                  <a:pt x="0" y="9305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r-FR"/>
          </a:p>
        </p:txBody>
      </p:sp>
      <p:sp>
        <p:nvSpPr>
          <p:cNvPr id="9" name="Freeform 9"/>
          <p:cNvSpPr/>
          <p:nvPr/>
        </p:nvSpPr>
        <p:spPr>
          <a:xfrm>
            <a:off x="12654102" y="8678658"/>
            <a:ext cx="997091" cy="1033255"/>
          </a:xfrm>
          <a:custGeom>
            <a:avLst/>
            <a:gdLst/>
            <a:ahLst/>
            <a:cxnLst/>
            <a:rect l="l" t="t" r="r" b="b"/>
            <a:pathLst>
              <a:path w="997091" h="1033255">
                <a:moveTo>
                  <a:pt x="0" y="0"/>
                </a:moveTo>
                <a:lnTo>
                  <a:pt x="997092" y="0"/>
                </a:lnTo>
                <a:lnTo>
                  <a:pt x="997092" y="1033255"/>
                </a:lnTo>
                <a:lnTo>
                  <a:pt x="0" y="10332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FR"/>
          </a:p>
        </p:txBody>
      </p:sp>
      <p:sp>
        <p:nvSpPr>
          <p:cNvPr id="10" name="TextBox 10"/>
          <p:cNvSpPr txBox="1"/>
          <p:nvPr/>
        </p:nvSpPr>
        <p:spPr>
          <a:xfrm>
            <a:off x="2323369" y="880023"/>
            <a:ext cx="14636838" cy="1769812"/>
          </a:xfrm>
          <a:prstGeom prst="rect">
            <a:avLst/>
          </a:prstGeom>
        </p:spPr>
        <p:txBody>
          <a:bodyPr lIns="0" tIns="0" rIns="0" bIns="0" rtlCol="0" anchor="t">
            <a:spAutoFit/>
          </a:bodyPr>
          <a:lstStyle/>
          <a:p>
            <a:pPr algn="l">
              <a:lnSpc>
                <a:spcPts val="5599"/>
              </a:lnSpc>
            </a:pPr>
            <a:r>
              <a:rPr lang="en-US" sz="5599" b="1">
                <a:solidFill>
                  <a:srgbClr val="FFFFFF"/>
                </a:solidFill>
                <a:latin typeface="Poppins Bold"/>
                <a:ea typeface="Poppins Bold"/>
                <a:cs typeface="Poppins Bold"/>
                <a:sym typeface="Poppins Bold"/>
              </a:rPr>
              <a:t>Les collectivités comme orchestratrices d’initiatives </a:t>
            </a:r>
          </a:p>
          <a:p>
            <a:pPr algn="l">
              <a:lnSpc>
                <a:spcPts val="2500"/>
              </a:lnSpc>
            </a:pPr>
            <a:r>
              <a:rPr lang="en-US" sz="2500">
                <a:solidFill>
                  <a:srgbClr val="FFFFFF"/>
                </a:solidFill>
                <a:latin typeface="Poppins"/>
                <a:ea typeface="Poppins"/>
                <a:cs typeface="Poppins"/>
                <a:sym typeface="Poppins"/>
              </a:rPr>
              <a:t>(28% des actions)</a:t>
            </a:r>
          </a:p>
        </p:txBody>
      </p:sp>
      <p:sp>
        <p:nvSpPr>
          <p:cNvPr id="11" name="TextBox 11"/>
          <p:cNvSpPr txBox="1"/>
          <p:nvPr/>
        </p:nvSpPr>
        <p:spPr>
          <a:xfrm>
            <a:off x="127774" y="7771353"/>
            <a:ext cx="3434840" cy="1664599"/>
          </a:xfrm>
          <a:prstGeom prst="rect">
            <a:avLst/>
          </a:prstGeom>
        </p:spPr>
        <p:txBody>
          <a:bodyPr lIns="0" tIns="0" rIns="0" bIns="0" rtlCol="0" anchor="t">
            <a:spAutoFit/>
          </a:bodyPr>
          <a:lstStyle/>
          <a:p>
            <a:pPr algn="r">
              <a:lnSpc>
                <a:spcPts val="2240"/>
              </a:lnSpc>
              <a:spcBef>
                <a:spcPct val="0"/>
              </a:spcBef>
            </a:pPr>
            <a:r>
              <a:rPr lang="en-US" sz="1600" i="1">
                <a:solidFill>
                  <a:srgbClr val="FFFFFF"/>
                </a:solidFill>
                <a:latin typeface="Poppins Italics"/>
                <a:ea typeface="Poppins Italics"/>
                <a:cs typeface="Poppins Italics"/>
                <a:sym typeface="Poppins Italics"/>
              </a:rPr>
              <a:t>Expérimentation de solutions concrètes permettant de tester la faisabilité technique, économique et réglementaire.</a:t>
            </a:r>
          </a:p>
          <a:p>
            <a:pPr algn="r">
              <a:lnSpc>
                <a:spcPts val="2240"/>
              </a:lnSpc>
              <a:spcBef>
                <a:spcPct val="0"/>
              </a:spcBef>
            </a:pPr>
            <a:r>
              <a:rPr lang="en-US" sz="1600" b="1">
                <a:solidFill>
                  <a:srgbClr val="FFFFFF"/>
                </a:solidFill>
                <a:latin typeface="Poppins Bold"/>
                <a:ea typeface="Poppins Bold"/>
                <a:cs typeface="Poppins Bold"/>
                <a:sym typeface="Poppins Bold"/>
              </a:rPr>
              <a:t>96 segments</a:t>
            </a:r>
          </a:p>
          <a:p>
            <a:pPr algn="r">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2" name="TextBox 12"/>
          <p:cNvSpPr txBox="1"/>
          <p:nvPr/>
        </p:nvSpPr>
        <p:spPr>
          <a:xfrm>
            <a:off x="14603507" y="7936866"/>
            <a:ext cx="3243980" cy="1940868"/>
          </a:xfrm>
          <a:prstGeom prst="rect">
            <a:avLst/>
          </a:prstGeom>
        </p:spPr>
        <p:txBody>
          <a:bodyPr lIns="0" tIns="0" rIns="0" bIns="0" rtlCol="0" anchor="t">
            <a:spAutoFit/>
          </a:bodyPr>
          <a:lstStyle/>
          <a:p>
            <a:pPr algn="l">
              <a:lnSpc>
                <a:spcPts val="2240"/>
              </a:lnSpc>
              <a:spcBef>
                <a:spcPct val="0"/>
              </a:spcBef>
            </a:pPr>
            <a:r>
              <a:rPr lang="en-US" sz="1600" i="1">
                <a:solidFill>
                  <a:srgbClr val="FFFFFF"/>
                </a:solidFill>
                <a:latin typeface="Poppins Italics"/>
                <a:ea typeface="Poppins Italics"/>
                <a:cs typeface="Poppins Italics"/>
                <a:sym typeface="Poppins Italics"/>
              </a:rPr>
              <a:t>Cartographie des flux entrants et sortants, mise en relation des entreprises pour identifier les synergies, mutualisation des infrastructures logistiques. </a:t>
            </a:r>
          </a:p>
          <a:p>
            <a:pPr algn="l">
              <a:lnSpc>
                <a:spcPts val="2240"/>
              </a:lnSpc>
              <a:spcBef>
                <a:spcPct val="0"/>
              </a:spcBef>
            </a:pPr>
            <a:r>
              <a:rPr lang="en-US" sz="1600" b="1" i="1">
                <a:solidFill>
                  <a:srgbClr val="FFFFFF"/>
                </a:solidFill>
                <a:latin typeface="Poppins Bold Italics"/>
                <a:ea typeface="Poppins Bold Italics"/>
                <a:cs typeface="Poppins Bold Italics"/>
                <a:sym typeface="Poppins Bold Italics"/>
              </a:rPr>
              <a:t>41</a:t>
            </a:r>
            <a:r>
              <a:rPr lang="en-US" sz="1600" b="1">
                <a:solidFill>
                  <a:srgbClr val="FFFFFF"/>
                </a:solidFill>
                <a:latin typeface="Poppins Bold"/>
                <a:ea typeface="Poppins Bold"/>
                <a:cs typeface="Poppins Bold"/>
                <a:sym typeface="Poppins Bold"/>
              </a:rPr>
              <a:t> segments</a:t>
            </a:r>
          </a:p>
          <a:p>
            <a:pPr algn="l">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3" name="TextBox 13"/>
          <p:cNvSpPr txBox="1"/>
          <p:nvPr/>
        </p:nvSpPr>
        <p:spPr>
          <a:xfrm>
            <a:off x="332289" y="7279228"/>
            <a:ext cx="3138259" cy="341119"/>
          </a:xfrm>
          <a:prstGeom prst="rect">
            <a:avLst/>
          </a:prstGeom>
        </p:spPr>
        <p:txBody>
          <a:bodyPr lIns="0" tIns="0" rIns="0" bIns="0" rtlCol="0" anchor="t">
            <a:spAutoFit/>
          </a:bodyPr>
          <a:lstStyle/>
          <a:p>
            <a:pPr algn="r">
              <a:lnSpc>
                <a:spcPts val="2800"/>
              </a:lnSpc>
              <a:spcBef>
                <a:spcPct val="0"/>
              </a:spcBef>
            </a:pPr>
            <a:r>
              <a:rPr lang="en-US" sz="2000" b="1">
                <a:solidFill>
                  <a:schemeClr val="bg1"/>
                </a:solidFill>
                <a:latin typeface="Poppins Bold"/>
                <a:ea typeface="Poppins Bold"/>
                <a:cs typeface="Poppins Bold"/>
                <a:sym typeface="Poppins Bold"/>
              </a:rPr>
              <a:t>Projets pilotes</a:t>
            </a:r>
          </a:p>
        </p:txBody>
      </p:sp>
      <p:sp>
        <p:nvSpPr>
          <p:cNvPr id="14" name="TextBox 14"/>
          <p:cNvSpPr txBox="1"/>
          <p:nvPr/>
        </p:nvSpPr>
        <p:spPr>
          <a:xfrm>
            <a:off x="14698757" y="7450678"/>
            <a:ext cx="3243980" cy="341119"/>
          </a:xfrm>
          <a:prstGeom prst="rect">
            <a:avLst/>
          </a:prstGeom>
        </p:spPr>
        <p:txBody>
          <a:bodyPr lIns="0" tIns="0" rIns="0" bIns="0" rtlCol="0" anchor="t">
            <a:spAutoFit/>
          </a:bodyPr>
          <a:lstStyle/>
          <a:p>
            <a:pPr algn="l">
              <a:lnSpc>
                <a:spcPts val="2800"/>
              </a:lnSpc>
              <a:spcBef>
                <a:spcPct val="0"/>
              </a:spcBef>
            </a:pPr>
            <a:r>
              <a:rPr lang="en-US" sz="2000" b="1">
                <a:solidFill>
                  <a:schemeClr val="bg1"/>
                </a:solidFill>
                <a:latin typeface="Poppins Bold"/>
                <a:ea typeface="Poppins Bold"/>
                <a:cs typeface="Poppins Bold"/>
                <a:sym typeface="Poppins Bold"/>
              </a:rPr>
              <a:t>Industrial symbiosis</a:t>
            </a:r>
          </a:p>
        </p:txBody>
      </p:sp>
      <p:sp>
        <p:nvSpPr>
          <p:cNvPr id="15" name="TextBox 15"/>
          <p:cNvSpPr txBox="1"/>
          <p:nvPr/>
        </p:nvSpPr>
        <p:spPr>
          <a:xfrm>
            <a:off x="7156599" y="9420225"/>
            <a:ext cx="3974801" cy="457245"/>
          </a:xfrm>
          <a:prstGeom prst="rect">
            <a:avLst/>
          </a:prstGeom>
        </p:spPr>
        <p:txBody>
          <a:bodyPr lIns="0" tIns="0" rIns="0" bIns="0" rtlCol="0" anchor="t">
            <a:spAutoFit/>
          </a:bodyPr>
          <a:lstStyle/>
          <a:p>
            <a:pPr algn="ctr">
              <a:lnSpc>
                <a:spcPts val="3300"/>
              </a:lnSpc>
            </a:pPr>
            <a:r>
              <a:rPr lang="en-US" sz="3000" b="1">
                <a:solidFill>
                  <a:srgbClr val="EA5053"/>
                </a:solidFill>
                <a:latin typeface="Poppins Bold"/>
                <a:ea typeface="Poppins Bold"/>
                <a:cs typeface="Poppins Bold"/>
                <a:sym typeface="Poppins Bold"/>
              </a:rPr>
              <a:t>FACILITATEUR</a:t>
            </a:r>
          </a:p>
        </p:txBody>
      </p:sp>
      <p:sp>
        <p:nvSpPr>
          <p:cNvPr id="16" name="TextBox 16"/>
          <p:cNvSpPr txBox="1"/>
          <p:nvPr/>
        </p:nvSpPr>
        <p:spPr>
          <a:xfrm>
            <a:off x="917277" y="4426347"/>
            <a:ext cx="4269705" cy="1388330"/>
          </a:xfrm>
          <a:prstGeom prst="rect">
            <a:avLst/>
          </a:prstGeom>
        </p:spPr>
        <p:txBody>
          <a:bodyPr lIns="0" tIns="0" rIns="0" bIns="0" rtlCol="0" anchor="t">
            <a:spAutoFit/>
          </a:bodyPr>
          <a:lstStyle/>
          <a:p>
            <a:pPr algn="r">
              <a:lnSpc>
                <a:spcPts val="2240"/>
              </a:lnSpc>
              <a:spcBef>
                <a:spcPct val="0"/>
              </a:spcBef>
            </a:pPr>
            <a:r>
              <a:rPr lang="en-US" sz="1600" i="1">
                <a:solidFill>
                  <a:srgbClr val="FFFFFF"/>
                </a:solidFill>
                <a:latin typeface="Poppins Italics"/>
                <a:ea typeface="Poppins Italics"/>
                <a:cs typeface="Poppins Italics"/>
                <a:sym typeface="Poppins Italics"/>
              </a:rPr>
              <a:t>Animation de groupes de travail, de comités de pilotage et de réseaux sectoriels pour favoriser les synergies.</a:t>
            </a:r>
          </a:p>
          <a:p>
            <a:pPr algn="r">
              <a:lnSpc>
                <a:spcPts val="2240"/>
              </a:lnSpc>
              <a:spcBef>
                <a:spcPct val="0"/>
              </a:spcBef>
            </a:pPr>
            <a:r>
              <a:rPr lang="en-US" sz="1600" b="1">
                <a:solidFill>
                  <a:srgbClr val="FFFFFF"/>
                </a:solidFill>
                <a:latin typeface="Poppins Bold"/>
                <a:ea typeface="Poppins Bold"/>
                <a:cs typeface="Poppins Bold"/>
                <a:sym typeface="Poppins Bold"/>
              </a:rPr>
              <a:t>57 segments</a:t>
            </a:r>
          </a:p>
          <a:p>
            <a:pPr algn="r">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7" name="TextBox 17"/>
          <p:cNvSpPr txBox="1"/>
          <p:nvPr/>
        </p:nvSpPr>
        <p:spPr>
          <a:xfrm>
            <a:off x="652433" y="3970602"/>
            <a:ext cx="4437432" cy="341119"/>
          </a:xfrm>
          <a:prstGeom prst="rect">
            <a:avLst/>
          </a:prstGeom>
        </p:spPr>
        <p:txBody>
          <a:bodyPr lIns="0" tIns="0" rIns="0" bIns="0" rtlCol="0" anchor="t">
            <a:spAutoFit/>
          </a:bodyPr>
          <a:lstStyle/>
          <a:p>
            <a:pPr algn="r">
              <a:lnSpc>
                <a:spcPts val="2800"/>
              </a:lnSpc>
              <a:spcBef>
                <a:spcPct val="0"/>
              </a:spcBef>
            </a:pPr>
            <a:r>
              <a:rPr lang="en-US" sz="2000" b="1" dirty="0">
                <a:solidFill>
                  <a:schemeClr val="bg1"/>
                </a:solidFill>
                <a:latin typeface="Poppins Bold"/>
                <a:ea typeface="Poppins Bold"/>
                <a:cs typeface="Poppins Bold"/>
                <a:sym typeface="Poppins Bold"/>
              </a:rPr>
              <a:t>Animation de réseaux</a:t>
            </a:r>
          </a:p>
        </p:txBody>
      </p:sp>
      <p:sp>
        <p:nvSpPr>
          <p:cNvPr id="18" name="TextBox 18"/>
          <p:cNvSpPr txBox="1"/>
          <p:nvPr/>
        </p:nvSpPr>
        <p:spPr>
          <a:xfrm>
            <a:off x="13040069" y="4469454"/>
            <a:ext cx="4807418" cy="2217138"/>
          </a:xfrm>
          <a:prstGeom prst="rect">
            <a:avLst/>
          </a:prstGeom>
        </p:spPr>
        <p:txBody>
          <a:bodyPr lIns="0" tIns="0" rIns="0" bIns="0" rtlCol="0" anchor="t">
            <a:spAutoFit/>
          </a:bodyPr>
          <a:lstStyle/>
          <a:p>
            <a:pPr algn="l">
              <a:lnSpc>
                <a:spcPts val="2240"/>
              </a:lnSpc>
              <a:spcBef>
                <a:spcPct val="0"/>
              </a:spcBef>
            </a:pPr>
            <a:r>
              <a:rPr lang="en-US" sz="1600" i="1">
                <a:solidFill>
                  <a:srgbClr val="FFFFFF"/>
                </a:solidFill>
                <a:latin typeface="Poppins Italics"/>
                <a:ea typeface="Poppins Italics"/>
                <a:cs typeface="Poppins Italics"/>
                <a:sym typeface="Poppins Italics"/>
              </a:rPr>
              <a:t>Dispositifs ciblés pour les PME : diagnostics déchets, conseils juridiques REP, assistance technique et ingénierie financière (subventions, prêts bonifiés, tiers-investissement) pour lever les freins à l’adoption.</a:t>
            </a:r>
          </a:p>
          <a:p>
            <a:pPr algn="l">
              <a:lnSpc>
                <a:spcPts val="2240"/>
              </a:lnSpc>
              <a:spcBef>
                <a:spcPct val="0"/>
              </a:spcBef>
            </a:pPr>
            <a:r>
              <a:rPr lang="en-US" sz="1600" b="1" i="1">
                <a:solidFill>
                  <a:srgbClr val="FFFFFF"/>
                </a:solidFill>
                <a:latin typeface="Poppins Bold Italics"/>
                <a:ea typeface="Poppins Bold Italics"/>
                <a:cs typeface="Poppins Bold Italics"/>
                <a:sym typeface="Poppins Bold Italics"/>
              </a:rPr>
              <a:t>51</a:t>
            </a:r>
            <a:r>
              <a:rPr lang="en-US" sz="1600" b="1">
                <a:solidFill>
                  <a:srgbClr val="FFFFFF"/>
                </a:solidFill>
                <a:latin typeface="Poppins Bold"/>
                <a:ea typeface="Poppins Bold"/>
                <a:cs typeface="Poppins Bold"/>
                <a:sym typeface="Poppins Bold"/>
              </a:rPr>
              <a:t> segments</a:t>
            </a:r>
          </a:p>
          <a:p>
            <a:pPr algn="l">
              <a:lnSpc>
                <a:spcPts val="2240"/>
              </a:lnSpc>
              <a:spcBef>
                <a:spcPct val="0"/>
              </a:spcBef>
            </a:pPr>
            <a:endParaRPr lang="en-US" sz="1600" b="1">
              <a:solidFill>
                <a:srgbClr val="FFFFFF"/>
              </a:solidFill>
              <a:latin typeface="Poppins Bold"/>
              <a:ea typeface="Poppins Bold"/>
              <a:cs typeface="Poppins Bold"/>
              <a:sym typeface="Poppins Bold"/>
            </a:endParaRPr>
          </a:p>
        </p:txBody>
      </p:sp>
      <p:sp>
        <p:nvSpPr>
          <p:cNvPr id="19" name="TextBox 19"/>
          <p:cNvSpPr txBox="1"/>
          <p:nvPr/>
        </p:nvSpPr>
        <p:spPr>
          <a:xfrm>
            <a:off x="13152648" y="3970602"/>
            <a:ext cx="3994073" cy="341119"/>
          </a:xfrm>
          <a:prstGeom prst="rect">
            <a:avLst/>
          </a:prstGeom>
        </p:spPr>
        <p:txBody>
          <a:bodyPr lIns="0" tIns="0" rIns="0" bIns="0" rtlCol="0" anchor="t">
            <a:spAutoFit/>
          </a:bodyPr>
          <a:lstStyle/>
          <a:p>
            <a:pPr algn="l">
              <a:lnSpc>
                <a:spcPts val="2800"/>
              </a:lnSpc>
              <a:spcBef>
                <a:spcPct val="0"/>
              </a:spcBef>
            </a:pPr>
            <a:r>
              <a:rPr lang="en-US" sz="2000" b="1">
                <a:solidFill>
                  <a:schemeClr val="bg1"/>
                </a:solidFill>
                <a:latin typeface="Poppins Bold"/>
                <a:ea typeface="Poppins Bold"/>
                <a:cs typeface="Poppins Bold"/>
                <a:sym typeface="Poppins Bold"/>
              </a:rPr>
              <a:t>Appui direct aux entreprises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7293" y="998297"/>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3" name="Freeform 3"/>
          <p:cNvSpPr/>
          <p:nvPr/>
        </p:nvSpPr>
        <p:spPr>
          <a:xfrm>
            <a:off x="1628770" y="1015563"/>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4" name="Freeform 4"/>
          <p:cNvSpPr/>
          <p:nvPr/>
        </p:nvSpPr>
        <p:spPr>
          <a:xfrm>
            <a:off x="2225871" y="2433759"/>
            <a:ext cx="7795862" cy="5782576"/>
          </a:xfrm>
          <a:custGeom>
            <a:avLst/>
            <a:gdLst/>
            <a:ahLst/>
            <a:cxnLst/>
            <a:rect l="l" t="t" r="r" b="b"/>
            <a:pathLst>
              <a:path w="7795862" h="5782576">
                <a:moveTo>
                  <a:pt x="0" y="0"/>
                </a:moveTo>
                <a:lnTo>
                  <a:pt x="7795862" y="0"/>
                </a:lnTo>
                <a:lnTo>
                  <a:pt x="7795862" y="5782576"/>
                </a:lnTo>
                <a:lnTo>
                  <a:pt x="0" y="5782576"/>
                </a:lnTo>
                <a:lnTo>
                  <a:pt x="0" y="0"/>
                </a:lnTo>
                <a:close/>
              </a:path>
            </a:pathLst>
          </a:custGeom>
          <a:blipFill>
            <a:blip r:embed="rId7"/>
            <a:stretch>
              <a:fillRect r="-1000" b="-591"/>
            </a:stretch>
          </a:blipFill>
        </p:spPr>
        <p:txBody>
          <a:bodyPr/>
          <a:lstStyle/>
          <a:p>
            <a:endParaRPr lang="fr-FR"/>
          </a:p>
        </p:txBody>
      </p:sp>
      <p:sp>
        <p:nvSpPr>
          <p:cNvPr id="5" name="TextBox 5"/>
          <p:cNvSpPr txBox="1"/>
          <p:nvPr/>
        </p:nvSpPr>
        <p:spPr>
          <a:xfrm>
            <a:off x="1008767" y="9162396"/>
            <a:ext cx="1709144" cy="264796"/>
          </a:xfrm>
          <a:prstGeom prst="rect">
            <a:avLst/>
          </a:prstGeom>
        </p:spPr>
        <p:txBody>
          <a:bodyPr lIns="0" tIns="0" rIns="0" bIns="0" rtlCol="0" anchor="t">
            <a:spAutoFit/>
          </a:bodyPr>
          <a:lstStyle/>
          <a:p>
            <a:pPr algn="l">
              <a:lnSpc>
                <a:spcPts val="1800"/>
              </a:lnSpc>
            </a:pPr>
            <a:r>
              <a:rPr lang="en-US" sz="1800" b="1">
                <a:solidFill>
                  <a:srgbClr val="FFFFFF"/>
                </a:solidFill>
                <a:latin typeface="Poppins Ultra-Bold"/>
                <a:ea typeface="Poppins Ultra-Bold"/>
                <a:cs typeface="Poppins Ultra-Bold"/>
                <a:sym typeface="Poppins Ultra-Bold"/>
              </a:rPr>
              <a:t>Title</a:t>
            </a:r>
          </a:p>
        </p:txBody>
      </p:sp>
      <p:sp>
        <p:nvSpPr>
          <p:cNvPr id="6" name="TextBox 6"/>
          <p:cNvSpPr txBox="1"/>
          <p:nvPr/>
        </p:nvSpPr>
        <p:spPr>
          <a:xfrm>
            <a:off x="2225871" y="567297"/>
            <a:ext cx="13786081" cy="1633264"/>
          </a:xfrm>
          <a:prstGeom prst="rect">
            <a:avLst/>
          </a:prstGeom>
        </p:spPr>
        <p:txBody>
          <a:bodyPr lIns="0" tIns="0" rIns="0" bIns="0" rtlCol="0" anchor="t">
            <a:spAutoFit/>
          </a:bodyPr>
          <a:lstStyle/>
          <a:p>
            <a:pPr algn="l">
              <a:lnSpc>
                <a:spcPts val="6159"/>
              </a:lnSpc>
            </a:pPr>
            <a:r>
              <a:rPr lang="en-US" sz="5599" b="1">
                <a:solidFill>
                  <a:srgbClr val="172763"/>
                </a:solidFill>
                <a:latin typeface="Poppins Bold"/>
                <a:ea typeface="Poppins Bold"/>
                <a:cs typeface="Poppins Bold"/>
                <a:sym typeface="Poppins Bold"/>
              </a:rPr>
              <a:t>L’intermédiation en action : rôles et outils mobilisés</a:t>
            </a:r>
          </a:p>
        </p:txBody>
      </p:sp>
      <p:grpSp>
        <p:nvGrpSpPr>
          <p:cNvPr id="7" name="Group 7"/>
          <p:cNvGrpSpPr/>
          <p:nvPr/>
        </p:nvGrpSpPr>
        <p:grpSpPr>
          <a:xfrm>
            <a:off x="3051244" y="9007875"/>
            <a:ext cx="38100" cy="226530"/>
            <a:chOff x="0" y="0"/>
            <a:chExt cx="50800" cy="302040"/>
          </a:xfrm>
        </p:grpSpPr>
        <p:sp>
          <p:nvSpPr>
            <p:cNvPr id="8" name="Freeform 8"/>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9" name="Group 9"/>
          <p:cNvGrpSpPr/>
          <p:nvPr/>
        </p:nvGrpSpPr>
        <p:grpSpPr>
          <a:xfrm>
            <a:off x="-367106" y="8432900"/>
            <a:ext cx="19022211" cy="2203467"/>
            <a:chOff x="0" y="0"/>
            <a:chExt cx="5009965" cy="580337"/>
          </a:xfrm>
        </p:grpSpPr>
        <p:sp>
          <p:nvSpPr>
            <p:cNvPr id="10" name="Freeform 10"/>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1" name="TextBox 11"/>
            <p:cNvSpPr txBox="1"/>
            <p:nvPr/>
          </p:nvSpPr>
          <p:spPr>
            <a:xfrm>
              <a:off x="0" y="28575"/>
              <a:ext cx="5009965" cy="551762"/>
            </a:xfrm>
            <a:prstGeom prst="rect">
              <a:avLst/>
            </a:prstGeom>
          </p:spPr>
          <p:txBody>
            <a:bodyPr lIns="50800" tIns="50800" rIns="50800" bIns="50800" rtlCol="0" anchor="ctr"/>
            <a:lstStyle/>
            <a:p>
              <a:pPr algn="ctr">
                <a:lnSpc>
                  <a:spcPts val="2600"/>
                </a:lnSpc>
              </a:pPr>
              <a:endParaRPr/>
            </a:p>
          </p:txBody>
        </p:sp>
      </p:grpSp>
      <p:sp>
        <p:nvSpPr>
          <p:cNvPr id="12" name="TextBox 12"/>
          <p:cNvSpPr txBox="1"/>
          <p:nvPr/>
        </p:nvSpPr>
        <p:spPr>
          <a:xfrm>
            <a:off x="1008767" y="9162396"/>
            <a:ext cx="9259743" cy="231097"/>
          </a:xfrm>
          <a:prstGeom prst="rect">
            <a:avLst/>
          </a:prstGeom>
        </p:spPr>
        <p:txBody>
          <a:bodyPr lIns="0" tIns="0" rIns="0" bIns="0" rtlCol="0" anchor="t">
            <a:spAutoFit/>
          </a:bodyPr>
          <a:lstStyle/>
          <a:p>
            <a:pPr algn="l">
              <a:lnSpc>
                <a:spcPts val="1600"/>
              </a:lnSpc>
            </a:pPr>
            <a:r>
              <a:rPr lang="en-US" sz="1600" b="1">
                <a:solidFill>
                  <a:srgbClr val="FFFFFF"/>
                </a:solidFill>
                <a:latin typeface="Poppins Ultra-Bold"/>
                <a:ea typeface="Poppins Ultra-Bold"/>
                <a:cs typeface="Poppins Ultra-Bold"/>
                <a:sym typeface="Poppins Ultra-Bold"/>
              </a:rPr>
              <a:t>La contribution des villes et régions européennes à l'économie circulaire</a:t>
            </a:r>
          </a:p>
        </p:txBody>
      </p:sp>
      <p:sp>
        <p:nvSpPr>
          <p:cNvPr id="13" name="Freeform 13"/>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8"/>
            <a:stretch>
              <a:fillRect l="-85427" t="-24016" r="-82863" b="-150612"/>
            </a:stretch>
          </a:blipFill>
        </p:spPr>
        <p:txBody>
          <a:bodyPr/>
          <a:lstStyle/>
          <a:p>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72763"/>
        </a:solidFill>
        <a:effectLst/>
      </p:bgPr>
    </p:bg>
    <p:spTree>
      <p:nvGrpSpPr>
        <p:cNvPr id="1" name=""/>
        <p:cNvGrpSpPr/>
        <p:nvPr/>
      </p:nvGrpSpPr>
      <p:grpSpPr>
        <a:xfrm>
          <a:off x="0" y="0"/>
          <a:ext cx="0" cy="0"/>
          <a:chOff x="0" y="0"/>
          <a:chExt cx="0" cy="0"/>
        </a:xfrm>
      </p:grpSpPr>
      <p:sp>
        <p:nvSpPr>
          <p:cNvPr id="2" name="TextBox 2"/>
          <p:cNvSpPr txBox="1"/>
          <p:nvPr/>
        </p:nvSpPr>
        <p:spPr>
          <a:xfrm>
            <a:off x="3983498" y="2670175"/>
            <a:ext cx="11520757" cy="4193954"/>
          </a:xfrm>
          <a:prstGeom prst="rect">
            <a:avLst/>
          </a:prstGeom>
        </p:spPr>
        <p:txBody>
          <a:bodyPr lIns="0" tIns="0" rIns="0" bIns="0" rtlCol="0" anchor="t">
            <a:spAutoFit/>
          </a:bodyPr>
          <a:lstStyle/>
          <a:p>
            <a:pPr algn="l">
              <a:lnSpc>
                <a:spcPts val="6499"/>
              </a:lnSpc>
            </a:pPr>
            <a:r>
              <a:rPr lang="en-US" sz="6499" b="1">
                <a:solidFill>
                  <a:srgbClr val="FFFFFF"/>
                </a:solidFill>
                <a:latin typeface="Poppins Bold"/>
                <a:ea typeface="Poppins Bold"/>
                <a:cs typeface="Poppins Bold"/>
                <a:sym typeface="Poppins Bold"/>
              </a:rPr>
              <a:t>Déployer l’économie circulaire, oui — pour quoi faire ? Orientations et périmètre des actions déployées.</a:t>
            </a:r>
          </a:p>
        </p:txBody>
      </p:sp>
      <p:sp>
        <p:nvSpPr>
          <p:cNvPr id="3" name="Freeform 3"/>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2"/>
            <a:stretch>
              <a:fillRect l="-85427" t="-24016" r="-82863" b="-150612"/>
            </a:stretch>
          </a:blipFill>
        </p:spPr>
        <p:txBody>
          <a:bodyPr/>
          <a:lstStyle/>
          <a:p>
            <a:endParaRPr lang="fr-FR"/>
          </a:p>
        </p:txBody>
      </p:sp>
      <p:sp>
        <p:nvSpPr>
          <p:cNvPr id="4" name="Freeform 4"/>
          <p:cNvSpPr/>
          <p:nvPr/>
        </p:nvSpPr>
        <p:spPr>
          <a:xfrm>
            <a:off x="2783745" y="2812974"/>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5" name="Freeform 5"/>
          <p:cNvSpPr/>
          <p:nvPr/>
        </p:nvSpPr>
        <p:spPr>
          <a:xfrm>
            <a:off x="3265222" y="2830240"/>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04571" y="3043572"/>
            <a:ext cx="4678764" cy="1126049"/>
            <a:chOff x="0" y="0"/>
            <a:chExt cx="3323759" cy="799937"/>
          </a:xfrm>
        </p:grpSpPr>
        <p:sp>
          <p:nvSpPr>
            <p:cNvPr id="3" name="Freeform 3"/>
            <p:cNvSpPr/>
            <p:nvPr/>
          </p:nvSpPr>
          <p:spPr>
            <a:xfrm>
              <a:off x="0" y="0"/>
              <a:ext cx="3323759" cy="799937"/>
            </a:xfrm>
            <a:custGeom>
              <a:avLst/>
              <a:gdLst/>
              <a:ahLst/>
              <a:cxnLst/>
              <a:rect l="l" t="t" r="r" b="b"/>
              <a:pathLst>
                <a:path w="3323759" h="799937">
                  <a:moveTo>
                    <a:pt x="3323759" y="399968"/>
                  </a:moveTo>
                  <a:lnTo>
                    <a:pt x="3120559" y="799937"/>
                  </a:lnTo>
                  <a:lnTo>
                    <a:pt x="203200" y="799937"/>
                  </a:lnTo>
                  <a:lnTo>
                    <a:pt x="0" y="399968"/>
                  </a:lnTo>
                  <a:lnTo>
                    <a:pt x="203200" y="0"/>
                  </a:lnTo>
                  <a:lnTo>
                    <a:pt x="3120559" y="0"/>
                  </a:lnTo>
                  <a:lnTo>
                    <a:pt x="3323759" y="399968"/>
                  </a:lnTo>
                  <a:close/>
                </a:path>
              </a:pathLst>
            </a:custGeom>
            <a:solidFill>
              <a:srgbClr val="172763"/>
            </a:solidFill>
          </p:spPr>
          <p:txBody>
            <a:bodyPr/>
            <a:lstStyle/>
            <a:p>
              <a:endParaRPr lang="fr-FR"/>
            </a:p>
          </p:txBody>
        </p:sp>
        <p:sp>
          <p:nvSpPr>
            <p:cNvPr id="4" name="TextBox 4"/>
            <p:cNvSpPr txBox="1"/>
            <p:nvPr/>
          </p:nvSpPr>
          <p:spPr>
            <a:xfrm>
              <a:off x="114300" y="-57150"/>
              <a:ext cx="3095159" cy="857087"/>
            </a:xfrm>
            <a:prstGeom prst="rect">
              <a:avLst/>
            </a:prstGeom>
          </p:spPr>
          <p:txBody>
            <a:bodyPr lIns="50800" tIns="50800" rIns="50800" bIns="50800" rtlCol="0" anchor="ctr"/>
            <a:lstStyle/>
            <a:p>
              <a:pPr algn="ctr">
                <a:lnSpc>
                  <a:spcPts val="2399"/>
                </a:lnSpc>
              </a:pPr>
              <a:endParaRPr/>
            </a:p>
          </p:txBody>
        </p:sp>
      </p:grpSp>
      <p:grpSp>
        <p:nvGrpSpPr>
          <p:cNvPr id="5" name="Group 5"/>
          <p:cNvGrpSpPr/>
          <p:nvPr/>
        </p:nvGrpSpPr>
        <p:grpSpPr>
          <a:xfrm>
            <a:off x="10087753" y="2931227"/>
            <a:ext cx="1571769" cy="1350739"/>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4EAFF"/>
            </a:solidFill>
          </p:spPr>
          <p:txBody>
            <a:bodyPr/>
            <a:lstStyle/>
            <a:p>
              <a:endParaRPr lang="fr-FR"/>
            </a:p>
          </p:txBody>
        </p:sp>
        <p:sp>
          <p:nvSpPr>
            <p:cNvPr id="7" name="TextBox 7"/>
            <p:cNvSpPr txBox="1"/>
            <p:nvPr/>
          </p:nvSpPr>
          <p:spPr>
            <a:xfrm>
              <a:off x="114300" y="-57150"/>
              <a:ext cx="584200" cy="755650"/>
            </a:xfrm>
            <a:prstGeom prst="rect">
              <a:avLst/>
            </a:prstGeom>
          </p:spPr>
          <p:txBody>
            <a:bodyPr lIns="50800" tIns="50800" rIns="50800" bIns="50800" rtlCol="0" anchor="ctr"/>
            <a:lstStyle/>
            <a:p>
              <a:pPr algn="ctr">
                <a:lnSpc>
                  <a:spcPts val="2399"/>
                </a:lnSpc>
              </a:pPr>
              <a:endParaRPr/>
            </a:p>
          </p:txBody>
        </p:sp>
      </p:grpSp>
      <p:grpSp>
        <p:nvGrpSpPr>
          <p:cNvPr id="8" name="Group 8"/>
          <p:cNvGrpSpPr/>
          <p:nvPr/>
        </p:nvGrpSpPr>
        <p:grpSpPr>
          <a:xfrm>
            <a:off x="10256183" y="3083215"/>
            <a:ext cx="1239722" cy="1065386"/>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72763"/>
            </a:solidFill>
          </p:spPr>
          <p:txBody>
            <a:bodyPr/>
            <a:lstStyle/>
            <a:p>
              <a:endParaRPr lang="fr-FR"/>
            </a:p>
          </p:txBody>
        </p:sp>
        <p:sp>
          <p:nvSpPr>
            <p:cNvPr id="10" name="TextBox 10"/>
            <p:cNvSpPr txBox="1"/>
            <p:nvPr/>
          </p:nvSpPr>
          <p:spPr>
            <a:xfrm>
              <a:off x="114300" y="-57150"/>
              <a:ext cx="584200" cy="755650"/>
            </a:xfrm>
            <a:prstGeom prst="rect">
              <a:avLst/>
            </a:prstGeom>
          </p:spPr>
          <p:txBody>
            <a:bodyPr lIns="50800" tIns="50800" rIns="50800" bIns="50800" rtlCol="0" anchor="ctr"/>
            <a:lstStyle/>
            <a:p>
              <a:pPr algn="ctr">
                <a:lnSpc>
                  <a:spcPts val="2399"/>
                </a:lnSpc>
              </a:pPr>
              <a:endParaRPr/>
            </a:p>
          </p:txBody>
        </p:sp>
      </p:grpSp>
      <p:grpSp>
        <p:nvGrpSpPr>
          <p:cNvPr id="11" name="Group 11"/>
          <p:cNvGrpSpPr/>
          <p:nvPr/>
        </p:nvGrpSpPr>
        <p:grpSpPr>
          <a:xfrm>
            <a:off x="11507123" y="4660217"/>
            <a:ext cx="4678764" cy="1126049"/>
            <a:chOff x="0" y="0"/>
            <a:chExt cx="3323759" cy="799937"/>
          </a:xfrm>
        </p:grpSpPr>
        <p:sp>
          <p:nvSpPr>
            <p:cNvPr id="12" name="Freeform 12"/>
            <p:cNvSpPr/>
            <p:nvPr/>
          </p:nvSpPr>
          <p:spPr>
            <a:xfrm>
              <a:off x="0" y="0"/>
              <a:ext cx="3323759" cy="799937"/>
            </a:xfrm>
            <a:custGeom>
              <a:avLst/>
              <a:gdLst/>
              <a:ahLst/>
              <a:cxnLst/>
              <a:rect l="l" t="t" r="r" b="b"/>
              <a:pathLst>
                <a:path w="3323759" h="799937">
                  <a:moveTo>
                    <a:pt x="3323759" y="399968"/>
                  </a:moveTo>
                  <a:lnTo>
                    <a:pt x="3120559" y="799937"/>
                  </a:lnTo>
                  <a:lnTo>
                    <a:pt x="203200" y="799937"/>
                  </a:lnTo>
                  <a:lnTo>
                    <a:pt x="0" y="399968"/>
                  </a:lnTo>
                  <a:lnTo>
                    <a:pt x="203200" y="0"/>
                  </a:lnTo>
                  <a:lnTo>
                    <a:pt x="3120559" y="0"/>
                  </a:lnTo>
                  <a:lnTo>
                    <a:pt x="3323759" y="399968"/>
                  </a:lnTo>
                  <a:close/>
                </a:path>
              </a:pathLst>
            </a:custGeom>
            <a:solidFill>
              <a:srgbClr val="172763"/>
            </a:solidFill>
          </p:spPr>
          <p:txBody>
            <a:bodyPr/>
            <a:lstStyle/>
            <a:p>
              <a:endParaRPr lang="fr-FR"/>
            </a:p>
          </p:txBody>
        </p:sp>
        <p:sp>
          <p:nvSpPr>
            <p:cNvPr id="13" name="TextBox 13"/>
            <p:cNvSpPr txBox="1"/>
            <p:nvPr/>
          </p:nvSpPr>
          <p:spPr>
            <a:xfrm>
              <a:off x="114300" y="-57150"/>
              <a:ext cx="3095159" cy="857087"/>
            </a:xfrm>
            <a:prstGeom prst="rect">
              <a:avLst/>
            </a:prstGeom>
          </p:spPr>
          <p:txBody>
            <a:bodyPr lIns="50800" tIns="50800" rIns="50800" bIns="50800" rtlCol="0" anchor="ctr"/>
            <a:lstStyle/>
            <a:p>
              <a:pPr algn="ctr">
                <a:lnSpc>
                  <a:spcPts val="2399"/>
                </a:lnSpc>
              </a:pPr>
              <a:endParaRPr/>
            </a:p>
          </p:txBody>
        </p:sp>
      </p:grpSp>
      <p:grpSp>
        <p:nvGrpSpPr>
          <p:cNvPr id="14" name="Group 14"/>
          <p:cNvGrpSpPr/>
          <p:nvPr/>
        </p:nvGrpSpPr>
        <p:grpSpPr>
          <a:xfrm>
            <a:off x="11190305" y="4547872"/>
            <a:ext cx="1571769" cy="1350739"/>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4EAFF"/>
            </a:solidFill>
            <a:ln cap="sq">
              <a:noFill/>
              <a:prstDash val="solid"/>
              <a:miter/>
            </a:ln>
          </p:spPr>
          <p:txBody>
            <a:bodyPr/>
            <a:lstStyle/>
            <a:p>
              <a:endParaRPr lang="fr-FR"/>
            </a:p>
          </p:txBody>
        </p:sp>
        <p:sp>
          <p:nvSpPr>
            <p:cNvPr id="16" name="TextBox 16"/>
            <p:cNvSpPr txBox="1"/>
            <p:nvPr/>
          </p:nvSpPr>
          <p:spPr>
            <a:xfrm>
              <a:off x="114300" y="-57150"/>
              <a:ext cx="584200" cy="755650"/>
            </a:xfrm>
            <a:prstGeom prst="rect">
              <a:avLst/>
            </a:prstGeom>
          </p:spPr>
          <p:txBody>
            <a:bodyPr lIns="50800" tIns="50800" rIns="50800" bIns="50800" rtlCol="0" anchor="ctr"/>
            <a:lstStyle/>
            <a:p>
              <a:pPr marL="0" lvl="0" indent="0" algn="ctr">
                <a:lnSpc>
                  <a:spcPts val="2399"/>
                </a:lnSpc>
                <a:spcBef>
                  <a:spcPct val="0"/>
                </a:spcBef>
              </a:pPr>
              <a:endParaRPr/>
            </a:p>
          </p:txBody>
        </p:sp>
      </p:grpSp>
      <p:grpSp>
        <p:nvGrpSpPr>
          <p:cNvPr id="17" name="Group 17"/>
          <p:cNvGrpSpPr/>
          <p:nvPr/>
        </p:nvGrpSpPr>
        <p:grpSpPr>
          <a:xfrm>
            <a:off x="10404571" y="6276995"/>
            <a:ext cx="4678764" cy="1126049"/>
            <a:chOff x="0" y="0"/>
            <a:chExt cx="3323759" cy="799937"/>
          </a:xfrm>
        </p:grpSpPr>
        <p:sp>
          <p:nvSpPr>
            <p:cNvPr id="18" name="Freeform 18"/>
            <p:cNvSpPr/>
            <p:nvPr/>
          </p:nvSpPr>
          <p:spPr>
            <a:xfrm>
              <a:off x="0" y="0"/>
              <a:ext cx="3323759" cy="799937"/>
            </a:xfrm>
            <a:custGeom>
              <a:avLst/>
              <a:gdLst/>
              <a:ahLst/>
              <a:cxnLst/>
              <a:rect l="l" t="t" r="r" b="b"/>
              <a:pathLst>
                <a:path w="3323759" h="799937">
                  <a:moveTo>
                    <a:pt x="3323759" y="399968"/>
                  </a:moveTo>
                  <a:lnTo>
                    <a:pt x="3120559" y="799937"/>
                  </a:lnTo>
                  <a:lnTo>
                    <a:pt x="203200" y="799937"/>
                  </a:lnTo>
                  <a:lnTo>
                    <a:pt x="0" y="399968"/>
                  </a:lnTo>
                  <a:lnTo>
                    <a:pt x="203200" y="0"/>
                  </a:lnTo>
                  <a:lnTo>
                    <a:pt x="3120559" y="0"/>
                  </a:lnTo>
                  <a:lnTo>
                    <a:pt x="3323759" y="399968"/>
                  </a:lnTo>
                  <a:close/>
                </a:path>
              </a:pathLst>
            </a:custGeom>
            <a:solidFill>
              <a:srgbClr val="172763"/>
            </a:solidFill>
          </p:spPr>
          <p:txBody>
            <a:bodyPr/>
            <a:lstStyle/>
            <a:p>
              <a:endParaRPr lang="fr-FR"/>
            </a:p>
          </p:txBody>
        </p:sp>
        <p:sp>
          <p:nvSpPr>
            <p:cNvPr id="19" name="TextBox 19"/>
            <p:cNvSpPr txBox="1"/>
            <p:nvPr/>
          </p:nvSpPr>
          <p:spPr>
            <a:xfrm>
              <a:off x="114300" y="-57150"/>
              <a:ext cx="3095159" cy="857087"/>
            </a:xfrm>
            <a:prstGeom prst="rect">
              <a:avLst/>
            </a:prstGeom>
          </p:spPr>
          <p:txBody>
            <a:bodyPr lIns="50800" tIns="50800" rIns="50800" bIns="50800" rtlCol="0" anchor="ctr"/>
            <a:lstStyle/>
            <a:p>
              <a:pPr algn="ctr">
                <a:lnSpc>
                  <a:spcPts val="2399"/>
                </a:lnSpc>
              </a:pPr>
              <a:endParaRPr/>
            </a:p>
          </p:txBody>
        </p:sp>
      </p:grpSp>
      <p:grpSp>
        <p:nvGrpSpPr>
          <p:cNvPr id="20" name="Group 20"/>
          <p:cNvGrpSpPr/>
          <p:nvPr/>
        </p:nvGrpSpPr>
        <p:grpSpPr>
          <a:xfrm>
            <a:off x="10087753" y="6164650"/>
            <a:ext cx="1571769" cy="1350739"/>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4EAFF"/>
            </a:solidFill>
            <a:ln cap="sq">
              <a:noFill/>
              <a:prstDash val="solid"/>
              <a:miter/>
            </a:ln>
          </p:spPr>
          <p:txBody>
            <a:bodyPr/>
            <a:lstStyle/>
            <a:p>
              <a:endParaRPr lang="fr-FR"/>
            </a:p>
          </p:txBody>
        </p:sp>
        <p:sp>
          <p:nvSpPr>
            <p:cNvPr id="22" name="TextBox 22"/>
            <p:cNvSpPr txBox="1"/>
            <p:nvPr/>
          </p:nvSpPr>
          <p:spPr>
            <a:xfrm>
              <a:off x="114300" y="-57150"/>
              <a:ext cx="584200" cy="755650"/>
            </a:xfrm>
            <a:prstGeom prst="rect">
              <a:avLst/>
            </a:prstGeom>
          </p:spPr>
          <p:txBody>
            <a:bodyPr lIns="50800" tIns="50800" rIns="50800" bIns="50800" rtlCol="0" anchor="ctr"/>
            <a:lstStyle/>
            <a:p>
              <a:pPr marL="0" lvl="0" indent="0" algn="ctr">
                <a:lnSpc>
                  <a:spcPts val="2399"/>
                </a:lnSpc>
                <a:spcBef>
                  <a:spcPct val="0"/>
                </a:spcBef>
              </a:pPr>
              <a:endParaRPr/>
            </a:p>
          </p:txBody>
        </p:sp>
      </p:grpSp>
      <p:grpSp>
        <p:nvGrpSpPr>
          <p:cNvPr id="23" name="Group 23"/>
          <p:cNvGrpSpPr/>
          <p:nvPr/>
        </p:nvGrpSpPr>
        <p:grpSpPr>
          <a:xfrm>
            <a:off x="11507123" y="7680957"/>
            <a:ext cx="4678764" cy="1126049"/>
            <a:chOff x="0" y="0"/>
            <a:chExt cx="3323759" cy="799937"/>
          </a:xfrm>
        </p:grpSpPr>
        <p:sp>
          <p:nvSpPr>
            <p:cNvPr id="24" name="Freeform 24"/>
            <p:cNvSpPr/>
            <p:nvPr/>
          </p:nvSpPr>
          <p:spPr>
            <a:xfrm>
              <a:off x="0" y="0"/>
              <a:ext cx="3323759" cy="799937"/>
            </a:xfrm>
            <a:custGeom>
              <a:avLst/>
              <a:gdLst/>
              <a:ahLst/>
              <a:cxnLst/>
              <a:rect l="l" t="t" r="r" b="b"/>
              <a:pathLst>
                <a:path w="3323759" h="799937">
                  <a:moveTo>
                    <a:pt x="3323759" y="399968"/>
                  </a:moveTo>
                  <a:lnTo>
                    <a:pt x="3120559" y="799937"/>
                  </a:lnTo>
                  <a:lnTo>
                    <a:pt x="203200" y="799937"/>
                  </a:lnTo>
                  <a:lnTo>
                    <a:pt x="0" y="399968"/>
                  </a:lnTo>
                  <a:lnTo>
                    <a:pt x="203200" y="0"/>
                  </a:lnTo>
                  <a:lnTo>
                    <a:pt x="3120559" y="0"/>
                  </a:lnTo>
                  <a:lnTo>
                    <a:pt x="3323759" y="399968"/>
                  </a:lnTo>
                  <a:close/>
                </a:path>
              </a:pathLst>
            </a:custGeom>
            <a:solidFill>
              <a:srgbClr val="3574AD"/>
            </a:solidFill>
          </p:spPr>
          <p:txBody>
            <a:bodyPr/>
            <a:lstStyle/>
            <a:p>
              <a:endParaRPr lang="fr-FR"/>
            </a:p>
          </p:txBody>
        </p:sp>
        <p:sp>
          <p:nvSpPr>
            <p:cNvPr id="25" name="TextBox 25"/>
            <p:cNvSpPr txBox="1"/>
            <p:nvPr/>
          </p:nvSpPr>
          <p:spPr>
            <a:xfrm>
              <a:off x="114300" y="-57150"/>
              <a:ext cx="3095159" cy="857087"/>
            </a:xfrm>
            <a:prstGeom prst="rect">
              <a:avLst/>
            </a:prstGeom>
          </p:spPr>
          <p:txBody>
            <a:bodyPr lIns="50800" tIns="50800" rIns="50800" bIns="50800" rtlCol="0" anchor="ctr"/>
            <a:lstStyle/>
            <a:p>
              <a:pPr algn="ctr">
                <a:lnSpc>
                  <a:spcPts val="2399"/>
                </a:lnSpc>
              </a:pPr>
              <a:endParaRPr/>
            </a:p>
          </p:txBody>
        </p:sp>
      </p:grpSp>
      <p:grpSp>
        <p:nvGrpSpPr>
          <p:cNvPr id="26" name="Group 26"/>
          <p:cNvGrpSpPr/>
          <p:nvPr/>
        </p:nvGrpSpPr>
        <p:grpSpPr>
          <a:xfrm>
            <a:off x="11190305" y="7568612"/>
            <a:ext cx="1571769" cy="1350739"/>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4EAFF"/>
            </a:solidFill>
            <a:ln cap="sq">
              <a:noFill/>
              <a:prstDash val="solid"/>
              <a:miter/>
            </a:ln>
          </p:spPr>
          <p:txBody>
            <a:bodyPr/>
            <a:lstStyle/>
            <a:p>
              <a:endParaRPr lang="fr-FR"/>
            </a:p>
          </p:txBody>
        </p:sp>
        <p:sp>
          <p:nvSpPr>
            <p:cNvPr id="28" name="TextBox 28"/>
            <p:cNvSpPr txBox="1"/>
            <p:nvPr/>
          </p:nvSpPr>
          <p:spPr>
            <a:xfrm>
              <a:off x="114300" y="-57150"/>
              <a:ext cx="584200" cy="755650"/>
            </a:xfrm>
            <a:prstGeom prst="rect">
              <a:avLst/>
            </a:prstGeom>
          </p:spPr>
          <p:txBody>
            <a:bodyPr lIns="50800" tIns="50800" rIns="50800" bIns="50800" rtlCol="0" anchor="ctr"/>
            <a:lstStyle/>
            <a:p>
              <a:pPr marL="0" lvl="0" indent="0" algn="ctr">
                <a:lnSpc>
                  <a:spcPts val="2399"/>
                </a:lnSpc>
                <a:spcBef>
                  <a:spcPct val="0"/>
                </a:spcBef>
              </a:pPr>
              <a:endParaRPr/>
            </a:p>
          </p:txBody>
        </p:sp>
      </p:grpSp>
      <p:grpSp>
        <p:nvGrpSpPr>
          <p:cNvPr id="29" name="Group 29"/>
          <p:cNvGrpSpPr/>
          <p:nvPr/>
        </p:nvGrpSpPr>
        <p:grpSpPr>
          <a:xfrm>
            <a:off x="10253949" y="6307474"/>
            <a:ext cx="1239378" cy="1065090"/>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72763"/>
            </a:solidFill>
          </p:spPr>
          <p:txBody>
            <a:bodyPr/>
            <a:lstStyle/>
            <a:p>
              <a:endParaRPr lang="fr-FR"/>
            </a:p>
          </p:txBody>
        </p:sp>
        <p:sp>
          <p:nvSpPr>
            <p:cNvPr id="31" name="TextBox 31"/>
            <p:cNvSpPr txBox="1"/>
            <p:nvPr/>
          </p:nvSpPr>
          <p:spPr>
            <a:xfrm>
              <a:off x="114300" y="-57150"/>
              <a:ext cx="584200" cy="755650"/>
            </a:xfrm>
            <a:prstGeom prst="rect">
              <a:avLst/>
            </a:prstGeom>
          </p:spPr>
          <p:txBody>
            <a:bodyPr lIns="50800" tIns="50800" rIns="50800" bIns="50800" rtlCol="0" anchor="ctr"/>
            <a:lstStyle/>
            <a:p>
              <a:pPr algn="ctr">
                <a:lnSpc>
                  <a:spcPts val="2399"/>
                </a:lnSpc>
              </a:pPr>
              <a:endParaRPr/>
            </a:p>
          </p:txBody>
        </p:sp>
      </p:grpSp>
      <p:grpSp>
        <p:nvGrpSpPr>
          <p:cNvPr id="32" name="Group 32"/>
          <p:cNvGrpSpPr/>
          <p:nvPr/>
        </p:nvGrpSpPr>
        <p:grpSpPr>
          <a:xfrm>
            <a:off x="11356501" y="4690696"/>
            <a:ext cx="1239378" cy="1065090"/>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72763"/>
            </a:solidFill>
          </p:spPr>
          <p:txBody>
            <a:bodyPr/>
            <a:lstStyle/>
            <a:p>
              <a:endParaRPr lang="fr-FR"/>
            </a:p>
          </p:txBody>
        </p:sp>
        <p:sp>
          <p:nvSpPr>
            <p:cNvPr id="34" name="TextBox 34"/>
            <p:cNvSpPr txBox="1"/>
            <p:nvPr/>
          </p:nvSpPr>
          <p:spPr>
            <a:xfrm>
              <a:off x="114300" y="-57150"/>
              <a:ext cx="584200" cy="755650"/>
            </a:xfrm>
            <a:prstGeom prst="rect">
              <a:avLst/>
            </a:prstGeom>
          </p:spPr>
          <p:txBody>
            <a:bodyPr lIns="50800" tIns="50800" rIns="50800" bIns="50800" rtlCol="0" anchor="ctr"/>
            <a:lstStyle/>
            <a:p>
              <a:pPr algn="ctr">
                <a:lnSpc>
                  <a:spcPts val="2399"/>
                </a:lnSpc>
              </a:pPr>
              <a:endParaRPr/>
            </a:p>
          </p:txBody>
        </p:sp>
      </p:grpSp>
      <p:grpSp>
        <p:nvGrpSpPr>
          <p:cNvPr id="35" name="Group 35"/>
          <p:cNvGrpSpPr/>
          <p:nvPr/>
        </p:nvGrpSpPr>
        <p:grpSpPr>
          <a:xfrm>
            <a:off x="11356501" y="7711437"/>
            <a:ext cx="1239378" cy="1065090"/>
            <a:chOff x="0" y="0"/>
            <a:chExt cx="812800" cy="698500"/>
          </a:xfrm>
        </p:grpSpPr>
        <p:sp>
          <p:nvSpPr>
            <p:cNvPr id="36" name="Freeform 3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3574AD"/>
            </a:solidFill>
          </p:spPr>
          <p:txBody>
            <a:bodyPr/>
            <a:lstStyle/>
            <a:p>
              <a:endParaRPr lang="fr-FR"/>
            </a:p>
          </p:txBody>
        </p:sp>
        <p:sp>
          <p:nvSpPr>
            <p:cNvPr id="37" name="TextBox 37"/>
            <p:cNvSpPr txBox="1"/>
            <p:nvPr/>
          </p:nvSpPr>
          <p:spPr>
            <a:xfrm>
              <a:off x="114300" y="-57150"/>
              <a:ext cx="584200" cy="755650"/>
            </a:xfrm>
            <a:prstGeom prst="rect">
              <a:avLst/>
            </a:prstGeom>
          </p:spPr>
          <p:txBody>
            <a:bodyPr lIns="50800" tIns="50800" rIns="50800" bIns="50800" rtlCol="0" anchor="ctr"/>
            <a:lstStyle/>
            <a:p>
              <a:pPr algn="ctr">
                <a:lnSpc>
                  <a:spcPts val="2399"/>
                </a:lnSpc>
              </a:pPr>
              <a:endParaRPr/>
            </a:p>
          </p:txBody>
        </p:sp>
      </p:grpSp>
      <p:sp>
        <p:nvSpPr>
          <p:cNvPr id="38" name="Freeform 38"/>
          <p:cNvSpPr/>
          <p:nvPr/>
        </p:nvSpPr>
        <p:spPr>
          <a:xfrm flipV="1">
            <a:off x="10256183" y="4120793"/>
            <a:ext cx="772700" cy="1033713"/>
          </a:xfrm>
          <a:custGeom>
            <a:avLst/>
            <a:gdLst/>
            <a:ahLst/>
            <a:cxnLst/>
            <a:rect l="l" t="t" r="r" b="b"/>
            <a:pathLst>
              <a:path w="772700" h="1033713">
                <a:moveTo>
                  <a:pt x="0" y="1033713"/>
                </a:moveTo>
                <a:lnTo>
                  <a:pt x="772701" y="1033713"/>
                </a:lnTo>
                <a:lnTo>
                  <a:pt x="772701" y="0"/>
                </a:lnTo>
                <a:lnTo>
                  <a:pt x="0" y="0"/>
                </a:lnTo>
                <a:lnTo>
                  <a:pt x="0" y="103371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9" name="Freeform 39"/>
          <p:cNvSpPr/>
          <p:nvPr/>
        </p:nvSpPr>
        <p:spPr>
          <a:xfrm flipV="1">
            <a:off x="10256183" y="7403044"/>
            <a:ext cx="772700" cy="1033713"/>
          </a:xfrm>
          <a:custGeom>
            <a:avLst/>
            <a:gdLst/>
            <a:ahLst/>
            <a:cxnLst/>
            <a:rect l="l" t="t" r="r" b="b"/>
            <a:pathLst>
              <a:path w="772700" h="1033713">
                <a:moveTo>
                  <a:pt x="0" y="1033713"/>
                </a:moveTo>
                <a:lnTo>
                  <a:pt x="772701" y="1033713"/>
                </a:lnTo>
                <a:lnTo>
                  <a:pt x="772701" y="0"/>
                </a:lnTo>
                <a:lnTo>
                  <a:pt x="0" y="0"/>
                </a:lnTo>
                <a:lnTo>
                  <a:pt x="0" y="103371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0" name="Freeform 40"/>
          <p:cNvSpPr/>
          <p:nvPr/>
        </p:nvSpPr>
        <p:spPr>
          <a:xfrm flipH="1" flipV="1">
            <a:off x="15299477" y="5850857"/>
            <a:ext cx="772700" cy="1033713"/>
          </a:xfrm>
          <a:custGeom>
            <a:avLst/>
            <a:gdLst/>
            <a:ahLst/>
            <a:cxnLst/>
            <a:rect l="l" t="t" r="r" b="b"/>
            <a:pathLst>
              <a:path w="772700" h="1033713">
                <a:moveTo>
                  <a:pt x="772701" y="1033713"/>
                </a:moveTo>
                <a:lnTo>
                  <a:pt x="0" y="1033713"/>
                </a:lnTo>
                <a:lnTo>
                  <a:pt x="0" y="0"/>
                </a:lnTo>
                <a:lnTo>
                  <a:pt x="772701" y="0"/>
                </a:lnTo>
                <a:lnTo>
                  <a:pt x="772701" y="103371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1" name="Freeform 41"/>
          <p:cNvSpPr/>
          <p:nvPr/>
        </p:nvSpPr>
        <p:spPr>
          <a:xfrm>
            <a:off x="1147293" y="998297"/>
            <a:ext cx="368344" cy="385610"/>
          </a:xfrm>
          <a:custGeom>
            <a:avLst/>
            <a:gdLst/>
            <a:ahLst/>
            <a:cxnLst/>
            <a:rect l="l" t="t" r="r" b="b"/>
            <a:pathLst>
              <a:path w="368344" h="385610">
                <a:moveTo>
                  <a:pt x="0" y="0"/>
                </a:moveTo>
                <a:lnTo>
                  <a:pt x="368344" y="0"/>
                </a:lnTo>
                <a:lnTo>
                  <a:pt x="368344" y="385610"/>
                </a:lnTo>
                <a:lnTo>
                  <a:pt x="0" y="3856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42" name="Freeform 42"/>
          <p:cNvSpPr/>
          <p:nvPr/>
        </p:nvSpPr>
        <p:spPr>
          <a:xfrm>
            <a:off x="1628770" y="1015563"/>
            <a:ext cx="368344" cy="368344"/>
          </a:xfrm>
          <a:custGeom>
            <a:avLst/>
            <a:gdLst/>
            <a:ahLst/>
            <a:cxnLst/>
            <a:rect l="l" t="t" r="r" b="b"/>
            <a:pathLst>
              <a:path w="368344" h="368344">
                <a:moveTo>
                  <a:pt x="0" y="0"/>
                </a:moveTo>
                <a:lnTo>
                  <a:pt x="368344" y="0"/>
                </a:lnTo>
                <a:lnTo>
                  <a:pt x="368344" y="368344"/>
                </a:lnTo>
                <a:lnTo>
                  <a:pt x="0" y="368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43" name="Freeform 43"/>
          <p:cNvSpPr/>
          <p:nvPr/>
        </p:nvSpPr>
        <p:spPr>
          <a:xfrm>
            <a:off x="16421796" y="8895497"/>
            <a:ext cx="1056003" cy="977050"/>
          </a:xfrm>
          <a:custGeom>
            <a:avLst/>
            <a:gdLst/>
            <a:ahLst/>
            <a:cxnLst/>
            <a:rect l="l" t="t" r="r" b="b"/>
            <a:pathLst>
              <a:path w="1056003" h="977050">
                <a:moveTo>
                  <a:pt x="0" y="0"/>
                </a:moveTo>
                <a:lnTo>
                  <a:pt x="1056004" y="0"/>
                </a:lnTo>
                <a:lnTo>
                  <a:pt x="1056004" y="977049"/>
                </a:lnTo>
                <a:lnTo>
                  <a:pt x="0" y="977049"/>
                </a:lnTo>
                <a:lnTo>
                  <a:pt x="0" y="0"/>
                </a:lnTo>
                <a:close/>
              </a:path>
            </a:pathLst>
          </a:custGeom>
          <a:blipFill>
            <a:blip r:embed="rId8"/>
            <a:stretch>
              <a:fillRect l="-90943" t="-30224" r="-83155" b="-166023"/>
            </a:stretch>
          </a:blipFill>
        </p:spPr>
        <p:txBody>
          <a:bodyPr/>
          <a:lstStyle/>
          <a:p>
            <a:endParaRPr lang="fr-FR"/>
          </a:p>
        </p:txBody>
      </p:sp>
      <p:sp>
        <p:nvSpPr>
          <p:cNvPr id="44" name="Freeform 44"/>
          <p:cNvSpPr/>
          <p:nvPr/>
        </p:nvSpPr>
        <p:spPr>
          <a:xfrm>
            <a:off x="10534066" y="3273501"/>
            <a:ext cx="683958" cy="684814"/>
          </a:xfrm>
          <a:custGeom>
            <a:avLst/>
            <a:gdLst/>
            <a:ahLst/>
            <a:cxnLst/>
            <a:rect l="l" t="t" r="r" b="b"/>
            <a:pathLst>
              <a:path w="683958" h="684814">
                <a:moveTo>
                  <a:pt x="0" y="0"/>
                </a:moveTo>
                <a:lnTo>
                  <a:pt x="683957" y="0"/>
                </a:lnTo>
                <a:lnTo>
                  <a:pt x="683957" y="684814"/>
                </a:lnTo>
                <a:lnTo>
                  <a:pt x="0" y="6848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45" name="Freeform 45"/>
          <p:cNvSpPr/>
          <p:nvPr/>
        </p:nvSpPr>
        <p:spPr>
          <a:xfrm>
            <a:off x="11662197" y="4912278"/>
            <a:ext cx="644483" cy="621927"/>
          </a:xfrm>
          <a:custGeom>
            <a:avLst/>
            <a:gdLst/>
            <a:ahLst/>
            <a:cxnLst/>
            <a:rect l="l" t="t" r="r" b="b"/>
            <a:pathLst>
              <a:path w="644483" h="621927">
                <a:moveTo>
                  <a:pt x="0" y="0"/>
                </a:moveTo>
                <a:lnTo>
                  <a:pt x="644484" y="0"/>
                </a:lnTo>
                <a:lnTo>
                  <a:pt x="644484" y="621926"/>
                </a:lnTo>
                <a:lnTo>
                  <a:pt x="0" y="6219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46" name="Freeform 46"/>
          <p:cNvSpPr/>
          <p:nvPr/>
        </p:nvSpPr>
        <p:spPr>
          <a:xfrm>
            <a:off x="10592816" y="6466385"/>
            <a:ext cx="496934" cy="747270"/>
          </a:xfrm>
          <a:custGeom>
            <a:avLst/>
            <a:gdLst/>
            <a:ahLst/>
            <a:cxnLst/>
            <a:rect l="l" t="t" r="r" b="b"/>
            <a:pathLst>
              <a:path w="496934" h="747270">
                <a:moveTo>
                  <a:pt x="0" y="0"/>
                </a:moveTo>
                <a:lnTo>
                  <a:pt x="496934" y="0"/>
                </a:lnTo>
                <a:lnTo>
                  <a:pt x="496934" y="747269"/>
                </a:lnTo>
                <a:lnTo>
                  <a:pt x="0" y="7472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47" name="Freeform 47"/>
          <p:cNvSpPr/>
          <p:nvPr/>
        </p:nvSpPr>
        <p:spPr>
          <a:xfrm>
            <a:off x="11598290" y="7866082"/>
            <a:ext cx="755800" cy="755800"/>
          </a:xfrm>
          <a:custGeom>
            <a:avLst/>
            <a:gdLst/>
            <a:ahLst/>
            <a:cxnLst/>
            <a:rect l="l" t="t" r="r" b="b"/>
            <a:pathLst>
              <a:path w="755800" h="755800">
                <a:moveTo>
                  <a:pt x="0" y="0"/>
                </a:moveTo>
                <a:lnTo>
                  <a:pt x="755800" y="0"/>
                </a:lnTo>
                <a:lnTo>
                  <a:pt x="755800" y="755800"/>
                </a:lnTo>
                <a:lnTo>
                  <a:pt x="0" y="755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a:p>
        </p:txBody>
      </p:sp>
      <p:sp>
        <p:nvSpPr>
          <p:cNvPr id="48" name="TextBox 48"/>
          <p:cNvSpPr txBox="1"/>
          <p:nvPr/>
        </p:nvSpPr>
        <p:spPr>
          <a:xfrm>
            <a:off x="10985793" y="1386008"/>
            <a:ext cx="3897692" cy="357370"/>
          </a:xfrm>
          <a:prstGeom prst="rect">
            <a:avLst/>
          </a:prstGeom>
        </p:spPr>
        <p:txBody>
          <a:bodyPr lIns="0" tIns="0" rIns="0" bIns="0" rtlCol="0" anchor="t">
            <a:spAutoFit/>
          </a:bodyPr>
          <a:lstStyle/>
          <a:p>
            <a:pPr marL="0" lvl="1" indent="0" algn="l">
              <a:lnSpc>
                <a:spcPts val="2763"/>
              </a:lnSpc>
              <a:spcBef>
                <a:spcPct val="0"/>
              </a:spcBef>
            </a:pPr>
            <a:r>
              <a:rPr lang="en-US" sz="1973" b="1" spc="63">
                <a:solidFill>
                  <a:srgbClr val="FFFFFF"/>
                </a:solidFill>
                <a:latin typeface="Poppins Semi-Bold"/>
                <a:ea typeface="Poppins Semi-Bold"/>
                <a:cs typeface="Poppins Semi-Bold"/>
                <a:sym typeface="Poppins Semi-Bold"/>
              </a:rPr>
              <a:t>Subtitle</a:t>
            </a:r>
          </a:p>
        </p:txBody>
      </p:sp>
      <p:sp>
        <p:nvSpPr>
          <p:cNvPr id="49" name="TextBox 49"/>
          <p:cNvSpPr txBox="1"/>
          <p:nvPr/>
        </p:nvSpPr>
        <p:spPr>
          <a:xfrm>
            <a:off x="11837442" y="3511332"/>
            <a:ext cx="2936661" cy="408303"/>
          </a:xfrm>
          <a:prstGeom prst="rect">
            <a:avLst/>
          </a:prstGeom>
        </p:spPr>
        <p:txBody>
          <a:bodyPr lIns="0" tIns="0" rIns="0" bIns="0" rtlCol="0" anchor="t">
            <a:spAutoFit/>
          </a:bodyPr>
          <a:lstStyle/>
          <a:p>
            <a:pPr marL="0" lvl="0" indent="0" algn="l">
              <a:lnSpc>
                <a:spcPts val="1622"/>
              </a:lnSpc>
              <a:spcBef>
                <a:spcPct val="0"/>
              </a:spcBef>
            </a:pPr>
            <a:r>
              <a:rPr lang="en-US" sz="1081">
                <a:solidFill>
                  <a:srgbClr val="FFFFFF"/>
                </a:solidFill>
                <a:latin typeface="Poppins"/>
                <a:ea typeface="Poppins"/>
                <a:cs typeface="Poppins"/>
                <a:sym typeface="Poppins"/>
              </a:rPr>
              <a:t>Limit resource depletion and pressure on raw materials.</a:t>
            </a:r>
          </a:p>
        </p:txBody>
      </p:sp>
      <p:sp>
        <p:nvSpPr>
          <p:cNvPr id="50" name="TextBox 50"/>
          <p:cNvSpPr txBox="1"/>
          <p:nvPr/>
        </p:nvSpPr>
        <p:spPr>
          <a:xfrm>
            <a:off x="12939994" y="4790174"/>
            <a:ext cx="2936661" cy="264296"/>
          </a:xfrm>
          <a:prstGeom prst="rect">
            <a:avLst/>
          </a:prstGeom>
        </p:spPr>
        <p:txBody>
          <a:bodyPr lIns="0" tIns="0" rIns="0" bIns="0" rtlCol="0" anchor="t">
            <a:spAutoFit/>
          </a:bodyPr>
          <a:lstStyle/>
          <a:p>
            <a:pPr marL="0" lvl="1" indent="0" algn="l">
              <a:lnSpc>
                <a:spcPts val="2081"/>
              </a:lnSpc>
              <a:spcBef>
                <a:spcPct val="0"/>
              </a:spcBef>
            </a:pPr>
            <a:r>
              <a:rPr lang="en-US" sz="1487" b="1" spc="47">
                <a:solidFill>
                  <a:srgbClr val="FFFFFF"/>
                </a:solidFill>
                <a:latin typeface="Poppins Semi-Bold"/>
                <a:ea typeface="Poppins Semi-Bold"/>
                <a:cs typeface="Poppins Semi-Bold"/>
                <a:sym typeface="Poppins Semi-Bold"/>
              </a:rPr>
              <a:t>Recycle</a:t>
            </a:r>
          </a:p>
        </p:txBody>
      </p:sp>
      <p:sp>
        <p:nvSpPr>
          <p:cNvPr id="51" name="TextBox 51"/>
          <p:cNvSpPr txBox="1"/>
          <p:nvPr/>
        </p:nvSpPr>
        <p:spPr>
          <a:xfrm>
            <a:off x="12939994" y="5128227"/>
            <a:ext cx="2359483" cy="408303"/>
          </a:xfrm>
          <a:prstGeom prst="rect">
            <a:avLst/>
          </a:prstGeom>
        </p:spPr>
        <p:txBody>
          <a:bodyPr lIns="0" tIns="0" rIns="0" bIns="0" rtlCol="0" anchor="t">
            <a:spAutoFit/>
          </a:bodyPr>
          <a:lstStyle/>
          <a:p>
            <a:pPr marL="0" lvl="0" indent="0" algn="l">
              <a:lnSpc>
                <a:spcPts val="1622"/>
              </a:lnSpc>
              <a:spcBef>
                <a:spcPct val="0"/>
              </a:spcBef>
            </a:pPr>
            <a:r>
              <a:rPr lang="en-US" sz="1081">
                <a:solidFill>
                  <a:srgbClr val="FFFFFF"/>
                </a:solidFill>
                <a:latin typeface="Poppins"/>
                <a:ea typeface="Poppins"/>
                <a:cs typeface="Poppins"/>
                <a:sym typeface="Poppins"/>
              </a:rPr>
              <a:t>Transform materials to give them a second life.</a:t>
            </a:r>
          </a:p>
        </p:txBody>
      </p:sp>
      <p:sp>
        <p:nvSpPr>
          <p:cNvPr id="52" name="TextBox 52"/>
          <p:cNvSpPr txBox="1"/>
          <p:nvPr/>
        </p:nvSpPr>
        <p:spPr>
          <a:xfrm>
            <a:off x="11837442" y="6406952"/>
            <a:ext cx="2936661" cy="264296"/>
          </a:xfrm>
          <a:prstGeom prst="rect">
            <a:avLst/>
          </a:prstGeom>
        </p:spPr>
        <p:txBody>
          <a:bodyPr lIns="0" tIns="0" rIns="0" bIns="0" rtlCol="0" anchor="t">
            <a:spAutoFit/>
          </a:bodyPr>
          <a:lstStyle/>
          <a:p>
            <a:pPr marL="0" lvl="1" indent="0" algn="l">
              <a:lnSpc>
                <a:spcPts val="2081"/>
              </a:lnSpc>
              <a:spcBef>
                <a:spcPct val="0"/>
              </a:spcBef>
            </a:pPr>
            <a:r>
              <a:rPr lang="en-US" sz="1487" b="1" spc="47">
                <a:solidFill>
                  <a:srgbClr val="FFFFFF"/>
                </a:solidFill>
                <a:latin typeface="Poppins Semi-Bold"/>
                <a:ea typeface="Poppins Semi-Bold"/>
                <a:cs typeface="Poppins Semi-Bold"/>
                <a:sym typeface="Poppins Semi-Bold"/>
              </a:rPr>
              <a:t>Reduce</a:t>
            </a:r>
          </a:p>
        </p:txBody>
      </p:sp>
      <p:sp>
        <p:nvSpPr>
          <p:cNvPr id="53" name="TextBox 53"/>
          <p:cNvSpPr txBox="1"/>
          <p:nvPr/>
        </p:nvSpPr>
        <p:spPr>
          <a:xfrm>
            <a:off x="11837442" y="6745005"/>
            <a:ext cx="2936661" cy="408303"/>
          </a:xfrm>
          <a:prstGeom prst="rect">
            <a:avLst/>
          </a:prstGeom>
        </p:spPr>
        <p:txBody>
          <a:bodyPr lIns="0" tIns="0" rIns="0" bIns="0" rtlCol="0" anchor="t">
            <a:spAutoFit/>
          </a:bodyPr>
          <a:lstStyle/>
          <a:p>
            <a:pPr marL="0" lvl="0" indent="0" algn="l">
              <a:lnSpc>
                <a:spcPts val="1622"/>
              </a:lnSpc>
              <a:spcBef>
                <a:spcPct val="0"/>
              </a:spcBef>
            </a:pPr>
            <a:r>
              <a:rPr lang="en-US" sz="1081">
                <a:solidFill>
                  <a:srgbClr val="FFFFFF"/>
                </a:solidFill>
                <a:latin typeface="Poppins"/>
                <a:ea typeface="Poppins"/>
                <a:cs typeface="Poppins"/>
                <a:sym typeface="Poppins"/>
              </a:rPr>
              <a:t>Lower the amount of virgin raw materials used.</a:t>
            </a:r>
          </a:p>
        </p:txBody>
      </p:sp>
      <p:sp>
        <p:nvSpPr>
          <p:cNvPr id="54" name="TextBox 54"/>
          <p:cNvSpPr txBox="1"/>
          <p:nvPr/>
        </p:nvSpPr>
        <p:spPr>
          <a:xfrm>
            <a:off x="12939994" y="7810915"/>
            <a:ext cx="2936661" cy="264296"/>
          </a:xfrm>
          <a:prstGeom prst="rect">
            <a:avLst/>
          </a:prstGeom>
        </p:spPr>
        <p:txBody>
          <a:bodyPr lIns="0" tIns="0" rIns="0" bIns="0" rtlCol="0" anchor="t">
            <a:spAutoFit/>
          </a:bodyPr>
          <a:lstStyle/>
          <a:p>
            <a:pPr marL="0" lvl="1" indent="0" algn="l">
              <a:lnSpc>
                <a:spcPts val="2081"/>
              </a:lnSpc>
              <a:spcBef>
                <a:spcPct val="0"/>
              </a:spcBef>
            </a:pPr>
            <a:r>
              <a:rPr lang="en-US" sz="1487" b="1" spc="47">
                <a:solidFill>
                  <a:srgbClr val="FFFFFF"/>
                </a:solidFill>
                <a:latin typeface="Poppins Semi-Bold"/>
                <a:ea typeface="Poppins Semi-Bold"/>
                <a:cs typeface="Poppins Semi-Bold"/>
                <a:sym typeface="Poppins Semi-Bold"/>
              </a:rPr>
              <a:t>Repair</a:t>
            </a:r>
          </a:p>
        </p:txBody>
      </p:sp>
      <p:sp>
        <p:nvSpPr>
          <p:cNvPr id="55" name="TextBox 55"/>
          <p:cNvSpPr txBox="1"/>
          <p:nvPr/>
        </p:nvSpPr>
        <p:spPr>
          <a:xfrm>
            <a:off x="12939994" y="8148968"/>
            <a:ext cx="2936661" cy="408303"/>
          </a:xfrm>
          <a:prstGeom prst="rect">
            <a:avLst/>
          </a:prstGeom>
        </p:spPr>
        <p:txBody>
          <a:bodyPr lIns="0" tIns="0" rIns="0" bIns="0" rtlCol="0" anchor="t">
            <a:spAutoFit/>
          </a:bodyPr>
          <a:lstStyle/>
          <a:p>
            <a:pPr marL="0" lvl="0" indent="0" algn="l">
              <a:lnSpc>
                <a:spcPts val="1622"/>
              </a:lnSpc>
              <a:spcBef>
                <a:spcPct val="0"/>
              </a:spcBef>
            </a:pPr>
            <a:r>
              <a:rPr lang="en-US" sz="1081">
                <a:solidFill>
                  <a:srgbClr val="FFFFFF"/>
                </a:solidFill>
                <a:latin typeface="Poppins"/>
                <a:ea typeface="Poppins"/>
                <a:cs typeface="Poppins"/>
                <a:sym typeface="Poppins"/>
              </a:rPr>
              <a:t>Extend the lifespan of products and equipment.</a:t>
            </a:r>
          </a:p>
        </p:txBody>
      </p:sp>
      <p:sp>
        <p:nvSpPr>
          <p:cNvPr id="56" name="TextBox 56"/>
          <p:cNvSpPr txBox="1"/>
          <p:nvPr/>
        </p:nvSpPr>
        <p:spPr>
          <a:xfrm>
            <a:off x="2267386" y="786938"/>
            <a:ext cx="15413677" cy="1593850"/>
          </a:xfrm>
          <a:prstGeom prst="rect">
            <a:avLst/>
          </a:prstGeom>
        </p:spPr>
        <p:txBody>
          <a:bodyPr lIns="0" tIns="0" rIns="0" bIns="0" rtlCol="0" anchor="t">
            <a:spAutoFit/>
          </a:bodyPr>
          <a:lstStyle/>
          <a:p>
            <a:pPr algn="l">
              <a:lnSpc>
                <a:spcPts val="6049"/>
              </a:lnSpc>
            </a:pPr>
            <a:r>
              <a:rPr lang="en-US" sz="5499" b="1">
                <a:solidFill>
                  <a:srgbClr val="172763"/>
                </a:solidFill>
                <a:latin typeface="Poppins Bold"/>
                <a:ea typeface="Poppins Bold"/>
                <a:cs typeface="Poppins Bold"/>
                <a:sym typeface="Poppins Bold"/>
              </a:rPr>
              <a:t>Une économie circulaire encore pilotée par la logique déchets </a:t>
            </a:r>
          </a:p>
        </p:txBody>
      </p:sp>
      <p:sp>
        <p:nvSpPr>
          <p:cNvPr id="57" name="TextBox 57"/>
          <p:cNvSpPr txBox="1"/>
          <p:nvPr/>
        </p:nvSpPr>
        <p:spPr>
          <a:xfrm>
            <a:off x="1812942" y="2771313"/>
            <a:ext cx="7531861" cy="6350397"/>
          </a:xfrm>
          <a:prstGeom prst="rect">
            <a:avLst/>
          </a:prstGeom>
        </p:spPr>
        <p:txBody>
          <a:bodyPr lIns="0" tIns="0" rIns="0" bIns="0" rtlCol="0" anchor="t">
            <a:spAutoFit/>
          </a:bodyPr>
          <a:lstStyle/>
          <a:p>
            <a:pPr marL="431799" lvl="1" indent="-215899" algn="l">
              <a:lnSpc>
                <a:spcPts val="2799"/>
              </a:lnSpc>
              <a:buFont typeface="Arial"/>
              <a:buChar char="•"/>
            </a:pPr>
            <a:r>
              <a:rPr lang="en-US" sz="1999" b="1" spc="63">
                <a:solidFill>
                  <a:srgbClr val="172763"/>
                </a:solidFill>
                <a:latin typeface="Poppins Bold"/>
                <a:ea typeface="Poppins Bold"/>
                <a:cs typeface="Poppins Bold"/>
                <a:sym typeface="Poppins Bold"/>
              </a:rPr>
              <a:t>Limiter la profusion des déchets </a:t>
            </a:r>
            <a:r>
              <a:rPr lang="en-US" sz="1999" spc="63">
                <a:solidFill>
                  <a:srgbClr val="172763"/>
                </a:solidFill>
                <a:latin typeface="Poppins"/>
                <a:ea typeface="Poppins"/>
                <a:cs typeface="Poppins"/>
                <a:sym typeface="Poppins"/>
              </a:rPr>
              <a:t>: 66 % des actions se concentrent sur Réemployer, Recycler, Réduire. Cette logique end-of-life, héritée de la gestion des déchets, freine le potentiel économique et industriel de la circularité</a:t>
            </a:r>
            <a:r>
              <a:rPr lang="en-US" sz="1999" b="1" spc="63">
                <a:solidFill>
                  <a:srgbClr val="172763"/>
                </a:solidFill>
                <a:latin typeface="Poppins Bold"/>
                <a:ea typeface="Poppins Bold"/>
                <a:cs typeface="Poppins Bold"/>
                <a:sym typeface="Poppins Bold"/>
              </a:rPr>
              <a:t>.</a:t>
            </a:r>
          </a:p>
          <a:p>
            <a:pPr algn="l">
              <a:lnSpc>
                <a:spcPts val="2799"/>
              </a:lnSpc>
            </a:pPr>
            <a:endParaRPr lang="en-US" sz="1999" b="1" spc="63">
              <a:solidFill>
                <a:srgbClr val="172763"/>
              </a:solidFill>
              <a:latin typeface="Poppins Bold"/>
              <a:ea typeface="Poppins Bold"/>
              <a:cs typeface="Poppins Bold"/>
              <a:sym typeface="Poppins Bold"/>
            </a:endParaRPr>
          </a:p>
          <a:p>
            <a:pPr marL="431799" lvl="1" indent="-215899" algn="l">
              <a:lnSpc>
                <a:spcPts val="2799"/>
              </a:lnSpc>
              <a:buFont typeface="Arial"/>
              <a:buChar char="•"/>
            </a:pPr>
            <a:r>
              <a:rPr lang="en-US" sz="1999" b="1" spc="63">
                <a:solidFill>
                  <a:srgbClr val="172763"/>
                </a:solidFill>
                <a:latin typeface="Poppins Bold"/>
                <a:ea typeface="Poppins Bold"/>
                <a:cs typeface="Poppins Bold"/>
                <a:sym typeface="Poppins Bold"/>
              </a:rPr>
              <a:t>Moins gaspiller, mieux trier : </a:t>
            </a:r>
            <a:r>
              <a:rPr lang="en-US" sz="1999" spc="63">
                <a:solidFill>
                  <a:srgbClr val="172763"/>
                </a:solidFill>
                <a:latin typeface="Poppins"/>
                <a:ea typeface="Poppins"/>
                <a:cs typeface="Poppins"/>
                <a:sym typeface="Poppins"/>
              </a:rPr>
              <a:t>Les actions privilégient la gestion des flux (collecte, tri, sensibilisation), sans transformation des modèles de production ni réelle reconfiguration des chaînes de valeur locales.</a:t>
            </a:r>
          </a:p>
          <a:p>
            <a:pPr algn="l">
              <a:lnSpc>
                <a:spcPts val="2799"/>
              </a:lnSpc>
            </a:pPr>
            <a:endParaRPr lang="en-US" sz="1999" spc="63">
              <a:solidFill>
                <a:srgbClr val="172763"/>
              </a:solidFill>
              <a:latin typeface="Poppins"/>
              <a:ea typeface="Poppins"/>
              <a:cs typeface="Poppins"/>
              <a:sym typeface="Poppins"/>
            </a:endParaRPr>
          </a:p>
          <a:p>
            <a:pPr marL="431799" lvl="1" indent="-215899" algn="l">
              <a:lnSpc>
                <a:spcPts val="2799"/>
              </a:lnSpc>
              <a:buFont typeface="Arial"/>
              <a:buChar char="•"/>
            </a:pPr>
            <a:r>
              <a:rPr lang="en-US" sz="1999" b="1" spc="63">
                <a:solidFill>
                  <a:srgbClr val="172763"/>
                </a:solidFill>
                <a:latin typeface="Poppins Bold"/>
                <a:ea typeface="Poppins Bold"/>
                <a:cs typeface="Poppins Bold"/>
                <a:sym typeface="Poppins Bold"/>
              </a:rPr>
              <a:t>La réduction à la source oubliée </a:t>
            </a:r>
            <a:r>
              <a:rPr lang="en-US" sz="1999" spc="63">
                <a:solidFill>
                  <a:srgbClr val="172763"/>
                </a:solidFill>
                <a:latin typeface="Poppins"/>
                <a:ea typeface="Poppins"/>
                <a:cs typeface="Poppins"/>
                <a:sym typeface="Poppins"/>
              </a:rPr>
              <a:t>: Les leviers amont (écoconception, reconditionnement, intégration de matières secondaires) restent marginaux, alors qu’ils sont essentiels pour développer de nouvelles filières, créer des emplois qualifiés et renforcer l’attractivité économique des territoires.</a:t>
            </a:r>
          </a:p>
          <a:p>
            <a:pPr algn="l">
              <a:lnSpc>
                <a:spcPts val="2799"/>
              </a:lnSpc>
            </a:pPr>
            <a:endParaRPr lang="en-US" sz="1999" spc="63">
              <a:solidFill>
                <a:srgbClr val="172763"/>
              </a:solidFill>
              <a:latin typeface="Poppins"/>
              <a:ea typeface="Poppins"/>
              <a:cs typeface="Poppins"/>
              <a:sym typeface="Poppins"/>
            </a:endParaRPr>
          </a:p>
        </p:txBody>
      </p:sp>
      <p:sp>
        <p:nvSpPr>
          <p:cNvPr id="58" name="TextBox 58"/>
          <p:cNvSpPr txBox="1"/>
          <p:nvPr/>
        </p:nvSpPr>
        <p:spPr>
          <a:xfrm>
            <a:off x="11837442" y="3172661"/>
            <a:ext cx="2936661" cy="264296"/>
          </a:xfrm>
          <a:prstGeom prst="rect">
            <a:avLst/>
          </a:prstGeom>
        </p:spPr>
        <p:txBody>
          <a:bodyPr lIns="0" tIns="0" rIns="0" bIns="0" rtlCol="0" anchor="t">
            <a:spAutoFit/>
          </a:bodyPr>
          <a:lstStyle/>
          <a:p>
            <a:pPr marL="0" lvl="1" indent="0" algn="l">
              <a:lnSpc>
                <a:spcPts val="2081"/>
              </a:lnSpc>
              <a:spcBef>
                <a:spcPct val="0"/>
              </a:spcBef>
            </a:pPr>
            <a:r>
              <a:rPr lang="en-US" sz="1487" b="1" spc="47">
                <a:solidFill>
                  <a:srgbClr val="FFFFFF"/>
                </a:solidFill>
                <a:latin typeface="Poppins Semi-Bold"/>
                <a:ea typeface="Poppins Semi-Bold"/>
                <a:cs typeface="Poppins Semi-Bold"/>
                <a:sym typeface="Poppins Semi-Bold"/>
              </a:rPr>
              <a:t>Reuse</a:t>
            </a:r>
          </a:p>
        </p:txBody>
      </p:sp>
      <p:sp>
        <p:nvSpPr>
          <p:cNvPr id="59" name="TextBox 59"/>
          <p:cNvSpPr txBox="1"/>
          <p:nvPr/>
        </p:nvSpPr>
        <p:spPr>
          <a:xfrm>
            <a:off x="1145871" y="9267825"/>
            <a:ext cx="9839923" cy="231097"/>
          </a:xfrm>
          <a:prstGeom prst="rect">
            <a:avLst/>
          </a:prstGeom>
        </p:spPr>
        <p:txBody>
          <a:bodyPr lIns="0" tIns="0" rIns="0" bIns="0" rtlCol="0" anchor="t">
            <a:spAutoFit/>
          </a:bodyPr>
          <a:lstStyle/>
          <a:p>
            <a:pPr algn="l">
              <a:lnSpc>
                <a:spcPts val="1600"/>
              </a:lnSpc>
            </a:pPr>
            <a:r>
              <a:rPr lang="en-US" sz="1600" b="1">
                <a:solidFill>
                  <a:srgbClr val="172763"/>
                </a:solidFill>
                <a:latin typeface="Poppins Bold"/>
                <a:ea typeface="Poppins Bold"/>
                <a:cs typeface="Poppins Bold"/>
                <a:sym typeface="Poppins Bold"/>
              </a:rPr>
              <a:t>La contribution des villes et régions européennes à l'économie circulaire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78808"/>
            <a:ext cx="368344" cy="36834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4" name="TextBox 4"/>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5" name="Group 5"/>
          <p:cNvGrpSpPr/>
          <p:nvPr/>
        </p:nvGrpSpPr>
        <p:grpSpPr>
          <a:xfrm>
            <a:off x="1510177" y="1078808"/>
            <a:ext cx="368344" cy="3683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7" name="TextBox 7"/>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grpSp>
        <p:nvGrpSpPr>
          <p:cNvPr id="8" name="Group 8"/>
          <p:cNvGrpSpPr/>
          <p:nvPr/>
        </p:nvGrpSpPr>
        <p:grpSpPr>
          <a:xfrm>
            <a:off x="3051244" y="9007875"/>
            <a:ext cx="38100" cy="226530"/>
            <a:chOff x="0" y="0"/>
            <a:chExt cx="50800" cy="302040"/>
          </a:xfrm>
        </p:grpSpPr>
        <p:sp>
          <p:nvSpPr>
            <p:cNvPr id="9" name="Freeform 9"/>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10" name="Group 10"/>
          <p:cNvGrpSpPr/>
          <p:nvPr/>
        </p:nvGrpSpPr>
        <p:grpSpPr>
          <a:xfrm>
            <a:off x="-367106" y="8432900"/>
            <a:ext cx="19022211" cy="2203467"/>
            <a:chOff x="0" y="0"/>
            <a:chExt cx="5009965" cy="580337"/>
          </a:xfrm>
        </p:grpSpPr>
        <p:sp>
          <p:nvSpPr>
            <p:cNvPr id="11" name="Freeform 11"/>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2" name="TextBox 12"/>
            <p:cNvSpPr txBox="1"/>
            <p:nvPr/>
          </p:nvSpPr>
          <p:spPr>
            <a:xfrm>
              <a:off x="0" y="19050"/>
              <a:ext cx="5009965" cy="561287"/>
            </a:xfrm>
            <a:prstGeom prst="rect">
              <a:avLst/>
            </a:prstGeom>
          </p:spPr>
          <p:txBody>
            <a:bodyPr lIns="50800" tIns="50800" rIns="50800" bIns="50800" rtlCol="0" anchor="ctr"/>
            <a:lstStyle/>
            <a:p>
              <a:pPr algn="ctr">
                <a:lnSpc>
                  <a:spcPts val="1599"/>
                </a:lnSpc>
              </a:pPr>
              <a:endParaRPr/>
            </a:p>
          </p:txBody>
        </p:sp>
      </p:grpSp>
      <p:sp>
        <p:nvSpPr>
          <p:cNvPr id="13" name="Freeform 13"/>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3"/>
            <a:stretch>
              <a:fillRect l="-85427" t="-24016" r="-82863" b="-150612"/>
            </a:stretch>
          </a:blipFill>
        </p:spPr>
        <p:txBody>
          <a:bodyPr/>
          <a:lstStyle/>
          <a:p>
            <a:endParaRPr lang="fr-FR"/>
          </a:p>
        </p:txBody>
      </p:sp>
      <p:grpSp>
        <p:nvGrpSpPr>
          <p:cNvPr id="14" name="Group 14"/>
          <p:cNvGrpSpPr/>
          <p:nvPr/>
        </p:nvGrpSpPr>
        <p:grpSpPr>
          <a:xfrm>
            <a:off x="11151378" y="0"/>
            <a:ext cx="11587972" cy="8432900"/>
            <a:chOff x="0" y="0"/>
            <a:chExt cx="1211260" cy="881469"/>
          </a:xfrm>
        </p:grpSpPr>
        <p:sp>
          <p:nvSpPr>
            <p:cNvPr id="15" name="Freeform 15"/>
            <p:cNvSpPr/>
            <p:nvPr/>
          </p:nvSpPr>
          <p:spPr>
            <a:xfrm>
              <a:off x="0" y="0"/>
              <a:ext cx="1211260" cy="881469"/>
            </a:xfrm>
            <a:custGeom>
              <a:avLst/>
              <a:gdLst/>
              <a:ahLst/>
              <a:cxnLst/>
              <a:rect l="l" t="t" r="r" b="b"/>
              <a:pathLst>
                <a:path w="1211260" h="881469">
                  <a:moveTo>
                    <a:pt x="0" y="0"/>
                  </a:moveTo>
                  <a:lnTo>
                    <a:pt x="1211260" y="0"/>
                  </a:lnTo>
                  <a:lnTo>
                    <a:pt x="1211260" y="881469"/>
                  </a:lnTo>
                  <a:lnTo>
                    <a:pt x="0" y="881469"/>
                  </a:lnTo>
                  <a:close/>
                </a:path>
              </a:pathLst>
            </a:custGeom>
            <a:blipFill>
              <a:blip r:embed="rId4"/>
              <a:stretch>
                <a:fillRect l="-4613" r="-4613"/>
              </a:stretch>
            </a:blipFill>
          </p:spPr>
          <p:txBody>
            <a:bodyPr/>
            <a:lstStyle/>
            <a:p>
              <a:endParaRPr lang="fr-FR"/>
            </a:p>
          </p:txBody>
        </p:sp>
      </p:grpSp>
      <p:sp>
        <p:nvSpPr>
          <p:cNvPr id="16" name="TextBox 16"/>
          <p:cNvSpPr txBox="1"/>
          <p:nvPr/>
        </p:nvSpPr>
        <p:spPr>
          <a:xfrm>
            <a:off x="1694349" y="2661248"/>
            <a:ext cx="7449651" cy="5293056"/>
          </a:xfrm>
          <a:prstGeom prst="rect">
            <a:avLst/>
          </a:prstGeom>
        </p:spPr>
        <p:txBody>
          <a:bodyPr lIns="0" tIns="0" rIns="0" bIns="0" rtlCol="0" anchor="t">
            <a:spAutoFit/>
          </a:bodyPr>
          <a:lstStyle/>
          <a:p>
            <a:pPr marL="431799" lvl="1" indent="-215899" algn="l">
              <a:lnSpc>
                <a:spcPts val="2799"/>
              </a:lnSpc>
              <a:buFont typeface="Arial"/>
              <a:buChar char="•"/>
            </a:pPr>
            <a:r>
              <a:rPr lang="en-US" sz="1999" b="1">
                <a:solidFill>
                  <a:srgbClr val="172763"/>
                </a:solidFill>
                <a:latin typeface="Poppins Bold"/>
                <a:ea typeface="Poppins Bold"/>
                <a:cs typeface="Poppins Bold"/>
                <a:sym typeface="Poppins Bold"/>
              </a:rPr>
              <a:t>Rôle périphérique</a:t>
            </a:r>
            <a:r>
              <a:rPr lang="en-US" sz="1999">
                <a:solidFill>
                  <a:srgbClr val="172763"/>
                </a:solidFill>
                <a:latin typeface="Poppins"/>
                <a:ea typeface="Poppins"/>
                <a:cs typeface="Poppins"/>
                <a:sym typeface="Poppins"/>
              </a:rPr>
              <a:t> : Les entreprises sont surtout considérées comme des bénéficiaires de dispositifs publics (formations, conseils, subventions ponctuelles). Elles ne sont pas encore positionnées comme moteurs de la transition circulaire, alors qu’elles représentent l’essentiel du tissu économique local.</a:t>
            </a:r>
          </a:p>
          <a:p>
            <a:pPr algn="l">
              <a:lnSpc>
                <a:spcPts val="2799"/>
              </a:lnSpc>
            </a:pPr>
            <a:endParaRPr lang="en-US" sz="1999">
              <a:solidFill>
                <a:srgbClr val="172763"/>
              </a:solidFill>
              <a:latin typeface="Poppins"/>
              <a:ea typeface="Poppins"/>
              <a:cs typeface="Poppins"/>
              <a:sym typeface="Poppins"/>
            </a:endParaRPr>
          </a:p>
          <a:p>
            <a:pPr marL="431799" lvl="1" indent="-215899" algn="l">
              <a:lnSpc>
                <a:spcPts val="2799"/>
              </a:lnSpc>
              <a:buFont typeface="Arial"/>
              <a:buChar char="•"/>
            </a:pPr>
            <a:r>
              <a:rPr lang="en-US" sz="1999" b="1">
                <a:solidFill>
                  <a:srgbClr val="172763"/>
                </a:solidFill>
                <a:latin typeface="Poppins Bold"/>
                <a:ea typeface="Poppins Bold"/>
                <a:cs typeface="Poppins Bold"/>
                <a:sym typeface="Poppins Bold"/>
              </a:rPr>
              <a:t>Manque d’appui à l’innovation</a:t>
            </a:r>
            <a:r>
              <a:rPr lang="en-US" sz="1999">
                <a:solidFill>
                  <a:srgbClr val="172763"/>
                </a:solidFill>
                <a:latin typeface="Poppins"/>
                <a:ea typeface="Poppins"/>
                <a:cs typeface="Poppins"/>
                <a:sym typeface="Poppins"/>
              </a:rPr>
              <a:t> : Les aides soutiennent surtout de petits projets techniques, mais rarement des changements organisationnels profonds. Très peu d’actions accompagnent une transformation des modèles d’affaires (économie de la fonctionnalité, relocalisation de filières), pourtant clés pour l’emploi et la compétitivité locale.</a:t>
            </a:r>
          </a:p>
          <a:p>
            <a:pPr algn="l">
              <a:lnSpc>
                <a:spcPts val="2799"/>
              </a:lnSpc>
            </a:pPr>
            <a:endParaRPr lang="en-US" sz="1999">
              <a:solidFill>
                <a:srgbClr val="172763"/>
              </a:solidFill>
              <a:latin typeface="Poppins"/>
              <a:ea typeface="Poppins"/>
              <a:cs typeface="Poppins"/>
              <a:sym typeface="Poppins"/>
            </a:endParaRPr>
          </a:p>
        </p:txBody>
      </p:sp>
      <p:sp>
        <p:nvSpPr>
          <p:cNvPr id="17" name="TextBox 17"/>
          <p:cNvSpPr txBox="1"/>
          <p:nvPr/>
        </p:nvSpPr>
        <p:spPr>
          <a:xfrm>
            <a:off x="2062693" y="887036"/>
            <a:ext cx="8619903" cy="1482686"/>
          </a:xfrm>
          <a:prstGeom prst="rect">
            <a:avLst/>
          </a:prstGeom>
        </p:spPr>
        <p:txBody>
          <a:bodyPr lIns="0" tIns="0" rIns="0" bIns="0" rtlCol="0" anchor="t">
            <a:spAutoFit/>
          </a:bodyPr>
          <a:lstStyle/>
          <a:p>
            <a:pPr algn="l">
              <a:lnSpc>
                <a:spcPts val="5500"/>
              </a:lnSpc>
            </a:pPr>
            <a:r>
              <a:rPr lang="en-US" sz="5500" b="1">
                <a:solidFill>
                  <a:srgbClr val="172763"/>
                </a:solidFill>
                <a:latin typeface="Poppins Bold"/>
                <a:ea typeface="Poppins Bold"/>
                <a:cs typeface="Poppins Bold"/>
                <a:sym typeface="Poppins Bold"/>
              </a:rPr>
              <a:t>Implication limitée des entreprises</a:t>
            </a:r>
          </a:p>
        </p:txBody>
      </p:sp>
      <p:sp>
        <p:nvSpPr>
          <p:cNvPr id="18" name="TextBox 18"/>
          <p:cNvSpPr txBox="1"/>
          <p:nvPr/>
        </p:nvSpPr>
        <p:spPr>
          <a:xfrm>
            <a:off x="1008767" y="9171921"/>
            <a:ext cx="11505751" cy="221571"/>
          </a:xfrm>
          <a:prstGeom prst="rect">
            <a:avLst/>
          </a:prstGeom>
        </p:spPr>
        <p:txBody>
          <a:bodyPr lIns="0" tIns="0" rIns="0" bIns="0" rtlCol="0" anchor="t">
            <a:spAutoFit/>
          </a:bodyPr>
          <a:lstStyle/>
          <a:p>
            <a:pPr algn="l">
              <a:lnSpc>
                <a:spcPts val="1599"/>
              </a:lnSpc>
            </a:pPr>
            <a:r>
              <a:rPr lang="en-US" sz="1599" b="1">
                <a:solidFill>
                  <a:srgbClr val="FFFFFF"/>
                </a:solidFill>
                <a:latin typeface="Poppins Ultra-Bold"/>
                <a:ea typeface="Poppins Ultra-Bold"/>
                <a:cs typeface="Poppins Ultra-Bold"/>
                <a:sym typeface="Poppins Ultra-Bold"/>
              </a:rPr>
              <a:t>La contribution des villes et régions européennes à l'économie circulaire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25174" y="7887182"/>
            <a:ext cx="6529932" cy="2708668"/>
            <a:chOff x="0" y="0"/>
            <a:chExt cx="1719817" cy="713394"/>
          </a:xfrm>
        </p:grpSpPr>
        <p:sp>
          <p:nvSpPr>
            <p:cNvPr id="3" name="Freeform 3"/>
            <p:cNvSpPr/>
            <p:nvPr/>
          </p:nvSpPr>
          <p:spPr>
            <a:xfrm>
              <a:off x="0" y="0"/>
              <a:ext cx="1719818" cy="713394"/>
            </a:xfrm>
            <a:custGeom>
              <a:avLst/>
              <a:gdLst/>
              <a:ahLst/>
              <a:cxnLst/>
              <a:rect l="l" t="t" r="r" b="b"/>
              <a:pathLst>
                <a:path w="1719818" h="713394">
                  <a:moveTo>
                    <a:pt x="0" y="0"/>
                  </a:moveTo>
                  <a:lnTo>
                    <a:pt x="1719818" y="0"/>
                  </a:lnTo>
                  <a:lnTo>
                    <a:pt x="1719818" y="713394"/>
                  </a:lnTo>
                  <a:lnTo>
                    <a:pt x="0" y="713394"/>
                  </a:lnTo>
                  <a:close/>
                </a:path>
              </a:pathLst>
            </a:custGeom>
            <a:solidFill>
              <a:srgbClr val="172763"/>
            </a:solidFill>
          </p:spPr>
          <p:txBody>
            <a:bodyPr/>
            <a:lstStyle/>
            <a:p>
              <a:endParaRPr lang="fr-FR"/>
            </a:p>
          </p:txBody>
        </p:sp>
        <p:sp>
          <p:nvSpPr>
            <p:cNvPr id="4" name="TextBox 4"/>
            <p:cNvSpPr txBox="1"/>
            <p:nvPr/>
          </p:nvSpPr>
          <p:spPr>
            <a:xfrm>
              <a:off x="0" y="28575"/>
              <a:ext cx="1719817" cy="684819"/>
            </a:xfrm>
            <a:prstGeom prst="rect">
              <a:avLst/>
            </a:prstGeom>
          </p:spPr>
          <p:txBody>
            <a:bodyPr lIns="50800" tIns="50800" rIns="50800" bIns="50800" rtlCol="0" anchor="ctr"/>
            <a:lstStyle/>
            <a:p>
              <a:pPr algn="ctr">
                <a:lnSpc>
                  <a:spcPts val="2600"/>
                </a:lnSpc>
              </a:pPr>
              <a:endParaRPr/>
            </a:p>
          </p:txBody>
        </p:sp>
      </p:grpSp>
      <p:grpSp>
        <p:nvGrpSpPr>
          <p:cNvPr id="5" name="Group 5"/>
          <p:cNvGrpSpPr/>
          <p:nvPr/>
        </p:nvGrpSpPr>
        <p:grpSpPr>
          <a:xfrm>
            <a:off x="12125174" y="-342618"/>
            <a:ext cx="6529932" cy="8229800"/>
            <a:chOff x="0" y="0"/>
            <a:chExt cx="8706576" cy="10973066"/>
          </a:xfrm>
        </p:grpSpPr>
        <p:sp>
          <p:nvSpPr>
            <p:cNvPr id="6" name="AutoShape 6"/>
            <p:cNvSpPr/>
            <p:nvPr/>
          </p:nvSpPr>
          <p:spPr>
            <a:xfrm>
              <a:off x="0" y="0"/>
              <a:ext cx="8706576" cy="10973066"/>
            </a:xfrm>
            <a:prstGeom prst="rect">
              <a:avLst/>
            </a:prstGeom>
            <a:solidFill>
              <a:srgbClr val="EA5053"/>
            </a:solidFill>
          </p:spPr>
          <p:txBody>
            <a:bodyPr/>
            <a:lstStyle/>
            <a:p>
              <a:endParaRPr lang="fr-FR"/>
            </a:p>
          </p:txBody>
        </p:sp>
      </p:grpSp>
      <p:sp>
        <p:nvSpPr>
          <p:cNvPr id="7" name="TextBox 7"/>
          <p:cNvSpPr txBox="1"/>
          <p:nvPr/>
        </p:nvSpPr>
        <p:spPr>
          <a:xfrm>
            <a:off x="3742917" y="3051176"/>
            <a:ext cx="7787648" cy="2692355"/>
          </a:xfrm>
          <a:prstGeom prst="rect">
            <a:avLst/>
          </a:prstGeom>
        </p:spPr>
        <p:txBody>
          <a:bodyPr lIns="0" tIns="0" rIns="0" bIns="0" rtlCol="0" anchor="t">
            <a:spAutoFit/>
          </a:bodyPr>
          <a:lstStyle/>
          <a:p>
            <a:pPr algn="r">
              <a:lnSpc>
                <a:spcPts val="9999"/>
              </a:lnSpc>
            </a:pPr>
            <a:r>
              <a:rPr lang="en-US" sz="9999" b="1">
                <a:solidFill>
                  <a:srgbClr val="172763"/>
                </a:solidFill>
                <a:latin typeface="Poppins Ultra-Bold"/>
                <a:ea typeface="Poppins Ultra-Bold"/>
                <a:cs typeface="Poppins Ultra-Bold"/>
                <a:sym typeface="Poppins Ultra-Bold"/>
              </a:rPr>
              <a:t> Points clés à retenir</a:t>
            </a:r>
          </a:p>
        </p:txBody>
      </p:sp>
      <p:sp>
        <p:nvSpPr>
          <p:cNvPr id="8" name="AutoShape 8"/>
          <p:cNvSpPr/>
          <p:nvPr/>
        </p:nvSpPr>
        <p:spPr>
          <a:xfrm flipH="1">
            <a:off x="1880342" y="7552081"/>
            <a:ext cx="24657" cy="303782"/>
          </a:xfrm>
          <a:prstGeom prst="line">
            <a:avLst/>
          </a:prstGeom>
          <a:ln w="28575" cap="flat">
            <a:solidFill>
              <a:srgbClr val="172763"/>
            </a:solidFill>
            <a:prstDash val="solid"/>
            <a:headEnd type="none" w="sm" len="sm"/>
            <a:tailEnd type="none" w="sm" len="sm"/>
          </a:ln>
        </p:spPr>
        <p:txBody>
          <a:bodyPr/>
          <a:lstStyle/>
          <a:p>
            <a:endParaRPr lang="fr-FR"/>
          </a:p>
        </p:txBody>
      </p:sp>
      <p:sp>
        <p:nvSpPr>
          <p:cNvPr id="9" name="TextBox 9"/>
          <p:cNvSpPr txBox="1"/>
          <p:nvPr/>
        </p:nvSpPr>
        <p:spPr>
          <a:xfrm>
            <a:off x="2289768" y="6380475"/>
            <a:ext cx="7189840" cy="390950"/>
          </a:xfrm>
          <a:prstGeom prst="rect">
            <a:avLst/>
          </a:prstGeom>
        </p:spPr>
        <p:txBody>
          <a:bodyPr lIns="0" tIns="0" rIns="0" bIns="0" rtlCol="0" anchor="t">
            <a:spAutoFit/>
          </a:bodyPr>
          <a:lstStyle/>
          <a:p>
            <a:pPr algn="l">
              <a:lnSpc>
                <a:spcPts val="2952"/>
              </a:lnSpc>
            </a:pPr>
            <a:r>
              <a:rPr lang="en-US" sz="2400" b="1">
                <a:solidFill>
                  <a:srgbClr val="172763"/>
                </a:solidFill>
                <a:latin typeface="Poppins Semi-Bold"/>
                <a:ea typeface="Poppins Semi-Bold"/>
                <a:cs typeface="Poppins Semi-Bold"/>
                <a:sym typeface="Poppins Semi-Bold"/>
              </a:rPr>
              <a:t>Recommandations pour l’action publique</a:t>
            </a:r>
          </a:p>
        </p:txBody>
      </p:sp>
      <p:sp>
        <p:nvSpPr>
          <p:cNvPr id="10" name="Freeform 10"/>
          <p:cNvSpPr/>
          <p:nvPr/>
        </p:nvSpPr>
        <p:spPr>
          <a:xfrm rot="5400000">
            <a:off x="1701996" y="6409050"/>
            <a:ext cx="356694" cy="356694"/>
          </a:xfrm>
          <a:custGeom>
            <a:avLst/>
            <a:gdLst/>
            <a:ahLst/>
            <a:cxnLst/>
            <a:rect l="l" t="t" r="r" b="b"/>
            <a:pathLst>
              <a:path w="356694" h="356694">
                <a:moveTo>
                  <a:pt x="0" y="0"/>
                </a:moveTo>
                <a:lnTo>
                  <a:pt x="356694" y="0"/>
                </a:lnTo>
                <a:lnTo>
                  <a:pt x="356694" y="356694"/>
                </a:lnTo>
                <a:lnTo>
                  <a:pt x="0" y="356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TextBox 11"/>
          <p:cNvSpPr txBox="1"/>
          <p:nvPr/>
        </p:nvSpPr>
        <p:spPr>
          <a:xfrm>
            <a:off x="2289768" y="7462367"/>
            <a:ext cx="6728998" cy="424859"/>
          </a:xfrm>
          <a:prstGeom prst="rect">
            <a:avLst/>
          </a:prstGeom>
        </p:spPr>
        <p:txBody>
          <a:bodyPr lIns="0" tIns="0" rIns="0" bIns="0" rtlCol="0" anchor="t">
            <a:spAutoFit/>
          </a:bodyPr>
          <a:lstStyle/>
          <a:p>
            <a:pPr algn="l">
              <a:lnSpc>
                <a:spcPts val="3359"/>
              </a:lnSpc>
            </a:pPr>
            <a:r>
              <a:rPr lang="en-US" sz="2400" b="1">
                <a:solidFill>
                  <a:srgbClr val="172763"/>
                </a:solidFill>
                <a:latin typeface="Poppins Semi-Bold"/>
                <a:ea typeface="Poppins Semi-Bold"/>
                <a:cs typeface="Poppins Semi-Bold"/>
                <a:sym typeface="Poppins Semi-Bold"/>
              </a:rPr>
              <a:t>Pistes de discussion et de recherche </a:t>
            </a:r>
          </a:p>
        </p:txBody>
      </p:sp>
      <p:sp>
        <p:nvSpPr>
          <p:cNvPr id="12" name="Freeform 12"/>
          <p:cNvSpPr/>
          <p:nvPr/>
        </p:nvSpPr>
        <p:spPr>
          <a:xfrm rot="5400000">
            <a:off x="1701996" y="7499169"/>
            <a:ext cx="356694" cy="356694"/>
          </a:xfrm>
          <a:custGeom>
            <a:avLst/>
            <a:gdLst/>
            <a:ahLst/>
            <a:cxnLst/>
            <a:rect l="l" t="t" r="r" b="b"/>
            <a:pathLst>
              <a:path w="356694" h="356694">
                <a:moveTo>
                  <a:pt x="0" y="0"/>
                </a:moveTo>
                <a:lnTo>
                  <a:pt x="356694" y="0"/>
                </a:lnTo>
                <a:lnTo>
                  <a:pt x="356694" y="356694"/>
                </a:lnTo>
                <a:lnTo>
                  <a:pt x="0" y="356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3" name="TextBox 13"/>
          <p:cNvSpPr txBox="1"/>
          <p:nvPr/>
        </p:nvSpPr>
        <p:spPr>
          <a:xfrm>
            <a:off x="7101578" y="-157393"/>
            <a:ext cx="3834376" cy="3491231"/>
          </a:xfrm>
          <a:prstGeom prst="rect">
            <a:avLst/>
          </a:prstGeom>
        </p:spPr>
        <p:txBody>
          <a:bodyPr lIns="0" tIns="0" rIns="0" bIns="0" rtlCol="0" anchor="t">
            <a:spAutoFit/>
          </a:bodyPr>
          <a:lstStyle/>
          <a:p>
            <a:pPr algn="r">
              <a:lnSpc>
                <a:spcPts val="27019"/>
              </a:lnSpc>
            </a:pPr>
            <a:r>
              <a:rPr lang="en-US" sz="19299" b="1">
                <a:solidFill>
                  <a:srgbClr val="EA5053"/>
                </a:solidFill>
                <a:latin typeface="Poppins Bold"/>
                <a:ea typeface="Poppins Bold"/>
                <a:cs typeface="Poppins Bold"/>
                <a:sym typeface="Poppins Bold"/>
              </a:rPr>
              <a:t>03</a:t>
            </a:r>
          </a:p>
        </p:txBody>
      </p:sp>
      <p:grpSp>
        <p:nvGrpSpPr>
          <p:cNvPr id="14" name="Group 14"/>
          <p:cNvGrpSpPr/>
          <p:nvPr/>
        </p:nvGrpSpPr>
        <p:grpSpPr>
          <a:xfrm>
            <a:off x="11162220" y="2028778"/>
            <a:ext cx="368344" cy="368344"/>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16" name="TextBox 16"/>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17" name="Group 17"/>
          <p:cNvGrpSpPr/>
          <p:nvPr/>
        </p:nvGrpSpPr>
        <p:grpSpPr>
          <a:xfrm>
            <a:off x="11643697" y="2028778"/>
            <a:ext cx="368344" cy="3683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19" name="TextBox 19"/>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20" name="Freeform 20"/>
          <p:cNvSpPr/>
          <p:nvPr/>
        </p:nvSpPr>
        <p:spPr>
          <a:xfrm>
            <a:off x="1400073" y="9384806"/>
            <a:ext cx="784242" cy="725607"/>
          </a:xfrm>
          <a:custGeom>
            <a:avLst/>
            <a:gdLst/>
            <a:ahLst/>
            <a:cxnLst/>
            <a:rect l="l" t="t" r="r" b="b"/>
            <a:pathLst>
              <a:path w="784242" h="725607">
                <a:moveTo>
                  <a:pt x="0" y="0"/>
                </a:moveTo>
                <a:lnTo>
                  <a:pt x="784242" y="0"/>
                </a:lnTo>
                <a:lnTo>
                  <a:pt x="784242" y="725607"/>
                </a:lnTo>
                <a:lnTo>
                  <a:pt x="0" y="725607"/>
                </a:lnTo>
                <a:lnTo>
                  <a:pt x="0" y="0"/>
                </a:lnTo>
                <a:close/>
              </a:path>
            </a:pathLst>
          </a:custGeom>
          <a:blipFill>
            <a:blip r:embed="rId4"/>
            <a:stretch>
              <a:fillRect l="-90943" t="-30224" r="-83155" b="-166023"/>
            </a:stretch>
          </a:blipFill>
        </p:spPr>
        <p:txBody>
          <a:bodyPr/>
          <a:lstStyle/>
          <a:p>
            <a:endParaRPr lang="fr-FR"/>
          </a:p>
        </p:txBody>
      </p:sp>
      <p:sp>
        <p:nvSpPr>
          <p:cNvPr id="21" name="TextBox 21"/>
          <p:cNvSpPr txBox="1"/>
          <p:nvPr/>
        </p:nvSpPr>
        <p:spPr>
          <a:xfrm>
            <a:off x="1400073" y="8962363"/>
            <a:ext cx="8840140" cy="231097"/>
          </a:xfrm>
          <a:prstGeom prst="rect">
            <a:avLst/>
          </a:prstGeom>
        </p:spPr>
        <p:txBody>
          <a:bodyPr lIns="0" tIns="0" rIns="0" bIns="0" rtlCol="0" anchor="t">
            <a:spAutoFit/>
          </a:bodyPr>
          <a:lstStyle/>
          <a:p>
            <a:pPr algn="just">
              <a:lnSpc>
                <a:spcPts val="1600"/>
              </a:lnSpc>
            </a:pPr>
            <a:r>
              <a:rPr lang="en-US" sz="1600" b="1">
                <a:solidFill>
                  <a:srgbClr val="172763"/>
                </a:solidFill>
                <a:latin typeface="Poppins Ultra-Bold"/>
                <a:ea typeface="Poppins Ultra-Bold"/>
                <a:cs typeface="Poppins Ultra-Bold"/>
                <a:sym typeface="Poppins Ultra-Bold"/>
              </a:rPr>
              <a:t>La contribution des villes et régions européennes à l'économie circulaire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78808"/>
            <a:ext cx="368344" cy="36834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4" name="TextBox 4"/>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5" name="Group 5"/>
          <p:cNvGrpSpPr/>
          <p:nvPr/>
        </p:nvGrpSpPr>
        <p:grpSpPr>
          <a:xfrm>
            <a:off x="1510177" y="1078808"/>
            <a:ext cx="368344" cy="3683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7" name="TextBox 7"/>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grpSp>
        <p:nvGrpSpPr>
          <p:cNvPr id="8" name="Group 8"/>
          <p:cNvGrpSpPr/>
          <p:nvPr/>
        </p:nvGrpSpPr>
        <p:grpSpPr>
          <a:xfrm>
            <a:off x="3051244" y="9007875"/>
            <a:ext cx="38100" cy="226530"/>
            <a:chOff x="0" y="0"/>
            <a:chExt cx="50800" cy="302040"/>
          </a:xfrm>
        </p:grpSpPr>
        <p:sp>
          <p:nvSpPr>
            <p:cNvPr id="9" name="Freeform 9"/>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10" name="Group 10"/>
          <p:cNvGrpSpPr/>
          <p:nvPr/>
        </p:nvGrpSpPr>
        <p:grpSpPr>
          <a:xfrm>
            <a:off x="-367106" y="8432900"/>
            <a:ext cx="19022211" cy="2203467"/>
            <a:chOff x="0" y="0"/>
            <a:chExt cx="5009965" cy="580337"/>
          </a:xfrm>
        </p:grpSpPr>
        <p:sp>
          <p:nvSpPr>
            <p:cNvPr id="11" name="Freeform 11"/>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2" name="TextBox 12"/>
            <p:cNvSpPr txBox="1"/>
            <p:nvPr/>
          </p:nvSpPr>
          <p:spPr>
            <a:xfrm>
              <a:off x="0" y="19050"/>
              <a:ext cx="5009965" cy="561287"/>
            </a:xfrm>
            <a:prstGeom prst="rect">
              <a:avLst/>
            </a:prstGeom>
          </p:spPr>
          <p:txBody>
            <a:bodyPr lIns="50800" tIns="50800" rIns="50800" bIns="50800" rtlCol="0" anchor="ctr"/>
            <a:lstStyle/>
            <a:p>
              <a:pPr algn="ctr">
                <a:lnSpc>
                  <a:spcPts val="1599"/>
                </a:lnSpc>
              </a:pPr>
              <a:endParaRPr/>
            </a:p>
          </p:txBody>
        </p:sp>
      </p:grpSp>
      <p:sp>
        <p:nvSpPr>
          <p:cNvPr id="13" name="Freeform 13"/>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3"/>
            <a:stretch>
              <a:fillRect l="-85427" t="-24016" r="-82863" b="-150612"/>
            </a:stretch>
          </a:blipFill>
        </p:spPr>
        <p:txBody>
          <a:bodyPr/>
          <a:lstStyle/>
          <a:p>
            <a:endParaRPr lang="fr-FR"/>
          </a:p>
        </p:txBody>
      </p:sp>
      <p:grpSp>
        <p:nvGrpSpPr>
          <p:cNvPr id="14" name="Group 14"/>
          <p:cNvGrpSpPr/>
          <p:nvPr/>
        </p:nvGrpSpPr>
        <p:grpSpPr>
          <a:xfrm>
            <a:off x="11151378" y="0"/>
            <a:ext cx="11587972" cy="8432900"/>
            <a:chOff x="0" y="0"/>
            <a:chExt cx="1211260" cy="881469"/>
          </a:xfrm>
        </p:grpSpPr>
        <p:sp>
          <p:nvSpPr>
            <p:cNvPr id="15" name="Freeform 15"/>
            <p:cNvSpPr/>
            <p:nvPr/>
          </p:nvSpPr>
          <p:spPr>
            <a:xfrm>
              <a:off x="0" y="0"/>
              <a:ext cx="1211260" cy="881469"/>
            </a:xfrm>
            <a:custGeom>
              <a:avLst/>
              <a:gdLst/>
              <a:ahLst/>
              <a:cxnLst/>
              <a:rect l="l" t="t" r="r" b="b"/>
              <a:pathLst>
                <a:path w="1211260" h="881469">
                  <a:moveTo>
                    <a:pt x="0" y="0"/>
                  </a:moveTo>
                  <a:lnTo>
                    <a:pt x="1211260" y="0"/>
                  </a:lnTo>
                  <a:lnTo>
                    <a:pt x="1211260" y="881469"/>
                  </a:lnTo>
                  <a:lnTo>
                    <a:pt x="0" y="881469"/>
                  </a:lnTo>
                  <a:close/>
                </a:path>
              </a:pathLst>
            </a:custGeom>
            <a:blipFill>
              <a:blip r:embed="rId4"/>
              <a:stretch>
                <a:fillRect l="-4511" r="-4511"/>
              </a:stretch>
            </a:blipFill>
          </p:spPr>
          <p:txBody>
            <a:bodyPr/>
            <a:lstStyle/>
            <a:p>
              <a:endParaRPr lang="fr-FR"/>
            </a:p>
          </p:txBody>
        </p:sp>
      </p:grpSp>
      <p:sp>
        <p:nvSpPr>
          <p:cNvPr id="16" name="TextBox 16"/>
          <p:cNvSpPr txBox="1"/>
          <p:nvPr/>
        </p:nvSpPr>
        <p:spPr>
          <a:xfrm>
            <a:off x="1878521" y="3357400"/>
            <a:ext cx="7564480" cy="4725974"/>
          </a:xfrm>
          <a:prstGeom prst="rect">
            <a:avLst/>
          </a:prstGeom>
        </p:spPr>
        <p:txBody>
          <a:bodyPr lIns="0" tIns="0" rIns="0" bIns="0" rtlCol="0" anchor="t">
            <a:spAutoFit/>
          </a:bodyPr>
          <a:lstStyle/>
          <a:p>
            <a:pPr marL="388620" lvl="1" indent="-194310" algn="l">
              <a:lnSpc>
                <a:spcPts val="2520"/>
              </a:lnSpc>
              <a:buFont typeface="Arial"/>
              <a:buChar char="•"/>
            </a:pPr>
            <a:r>
              <a:rPr lang="en-US" sz="1800" b="1">
                <a:solidFill>
                  <a:srgbClr val="172763"/>
                </a:solidFill>
                <a:latin typeface="Poppins Bold"/>
                <a:ea typeface="Poppins Bold"/>
                <a:cs typeface="Poppins Bold"/>
                <a:sym typeface="Poppins Bold"/>
              </a:rPr>
              <a:t> Mobiliser tous les outils </a:t>
            </a:r>
            <a:r>
              <a:rPr lang="en-US" sz="1800">
                <a:solidFill>
                  <a:srgbClr val="172763"/>
                </a:solidFill>
                <a:latin typeface="Poppins"/>
                <a:ea typeface="Poppins"/>
                <a:cs typeface="Poppins"/>
                <a:sym typeface="Poppins"/>
              </a:rPr>
              <a:t>: mettre en place des dispositifs financiers ambitieux, renforcer l’accompagnement technique auprès des collectivités et des acteurs économiques, et tester de nouveaux cadres réglementaires pour lever les freins.</a:t>
            </a:r>
          </a:p>
          <a:p>
            <a:pPr algn="l">
              <a:lnSpc>
                <a:spcPts val="2520"/>
              </a:lnSpc>
            </a:pPr>
            <a:endParaRPr lang="en-US" sz="1800">
              <a:solidFill>
                <a:srgbClr val="172763"/>
              </a:solidFill>
              <a:latin typeface="Poppins"/>
              <a:ea typeface="Poppins"/>
              <a:cs typeface="Poppins"/>
              <a:sym typeface="Poppins"/>
            </a:endParaRPr>
          </a:p>
          <a:p>
            <a:pPr marL="388620" lvl="1" indent="-194310" algn="l">
              <a:lnSpc>
                <a:spcPts val="2520"/>
              </a:lnSpc>
              <a:buFont typeface="Arial"/>
              <a:buChar char="•"/>
            </a:pPr>
            <a:r>
              <a:rPr lang="en-US" sz="1800" b="1">
                <a:solidFill>
                  <a:srgbClr val="172763"/>
                </a:solidFill>
                <a:latin typeface="Poppins Bold"/>
                <a:ea typeface="Poppins Bold"/>
                <a:cs typeface="Poppins Bold"/>
                <a:sym typeface="Poppins Bold"/>
              </a:rPr>
              <a:t>Affirmer une gouvernance claire </a:t>
            </a:r>
            <a:r>
              <a:rPr lang="en-US" sz="1800">
                <a:solidFill>
                  <a:srgbClr val="172763"/>
                </a:solidFill>
                <a:latin typeface="Poppins"/>
                <a:ea typeface="Poppins"/>
                <a:cs typeface="Poppins"/>
                <a:sym typeface="Poppins"/>
              </a:rPr>
              <a:t>: donner aux collectivités les moyens de jouer pleinement leur rôle de chefs d’orchestre de la transition, en coordonnant acteurs locaux et ressources financières.</a:t>
            </a:r>
          </a:p>
          <a:p>
            <a:pPr algn="l">
              <a:lnSpc>
                <a:spcPts val="2520"/>
              </a:lnSpc>
            </a:pPr>
            <a:endParaRPr lang="en-US" sz="1800">
              <a:solidFill>
                <a:srgbClr val="172763"/>
              </a:solidFill>
              <a:latin typeface="Poppins"/>
              <a:ea typeface="Poppins"/>
              <a:cs typeface="Poppins"/>
              <a:sym typeface="Poppins"/>
            </a:endParaRPr>
          </a:p>
          <a:p>
            <a:pPr marL="388620" lvl="1" indent="-194310" algn="l">
              <a:lnSpc>
                <a:spcPts val="2520"/>
              </a:lnSpc>
              <a:buFont typeface="Arial"/>
              <a:buChar char="•"/>
            </a:pPr>
            <a:r>
              <a:rPr lang="en-US" sz="1800" b="1">
                <a:solidFill>
                  <a:srgbClr val="172763"/>
                </a:solidFill>
                <a:latin typeface="Poppins Bold"/>
                <a:ea typeface="Poppins Bold"/>
                <a:cs typeface="Poppins Bold"/>
                <a:sym typeface="Poppins Bold"/>
              </a:rPr>
              <a:t>Élargir l’ambition</a:t>
            </a:r>
            <a:r>
              <a:rPr lang="en-US" sz="1800">
                <a:solidFill>
                  <a:srgbClr val="172763"/>
                </a:solidFill>
                <a:latin typeface="Poppins"/>
                <a:ea typeface="Poppins"/>
                <a:cs typeface="Poppins"/>
                <a:sym typeface="Poppins"/>
              </a:rPr>
              <a:t> : dépasser la seule gestion des déchets et inscrire l’économie circulaire au cœur des stratégies de développement économique, grâce à la coopération interservices, la formation et un dialogue constant avec les entreprises.</a:t>
            </a:r>
          </a:p>
        </p:txBody>
      </p:sp>
      <p:sp>
        <p:nvSpPr>
          <p:cNvPr id="17" name="TextBox 17"/>
          <p:cNvSpPr txBox="1"/>
          <p:nvPr/>
        </p:nvSpPr>
        <p:spPr>
          <a:xfrm>
            <a:off x="2062693" y="887036"/>
            <a:ext cx="8619903" cy="2177989"/>
          </a:xfrm>
          <a:prstGeom prst="rect">
            <a:avLst/>
          </a:prstGeom>
        </p:spPr>
        <p:txBody>
          <a:bodyPr lIns="0" tIns="0" rIns="0" bIns="0" rtlCol="0" anchor="t">
            <a:spAutoFit/>
          </a:bodyPr>
          <a:lstStyle/>
          <a:p>
            <a:pPr algn="l">
              <a:lnSpc>
                <a:spcPts val="5500"/>
              </a:lnSpc>
            </a:pPr>
            <a:r>
              <a:rPr lang="en-US" sz="5500" b="1">
                <a:solidFill>
                  <a:srgbClr val="172763"/>
                </a:solidFill>
                <a:latin typeface="Poppins Bold"/>
                <a:ea typeface="Poppins Bold"/>
                <a:cs typeface="Poppins Bold"/>
                <a:sym typeface="Poppins Bold"/>
              </a:rPr>
              <a:t>Vers une économie circulaire ancrée dans les territoires</a:t>
            </a:r>
          </a:p>
        </p:txBody>
      </p:sp>
      <p:sp>
        <p:nvSpPr>
          <p:cNvPr id="18" name="TextBox 18"/>
          <p:cNvSpPr txBox="1"/>
          <p:nvPr/>
        </p:nvSpPr>
        <p:spPr>
          <a:xfrm>
            <a:off x="1008767" y="9171921"/>
            <a:ext cx="11505751" cy="221571"/>
          </a:xfrm>
          <a:prstGeom prst="rect">
            <a:avLst/>
          </a:prstGeom>
        </p:spPr>
        <p:txBody>
          <a:bodyPr lIns="0" tIns="0" rIns="0" bIns="0" rtlCol="0" anchor="t">
            <a:spAutoFit/>
          </a:bodyPr>
          <a:lstStyle/>
          <a:p>
            <a:pPr algn="l">
              <a:lnSpc>
                <a:spcPts val="1599"/>
              </a:lnSpc>
            </a:pPr>
            <a:r>
              <a:rPr lang="en-US" sz="1599" b="1">
                <a:solidFill>
                  <a:srgbClr val="FFFFFF"/>
                </a:solidFill>
                <a:latin typeface="Poppins Ultra-Bold"/>
                <a:ea typeface="Poppins Ultra-Bold"/>
                <a:cs typeface="Poppins Ultra-Bold"/>
                <a:sym typeface="Poppins Ultra-Bold"/>
              </a:rPr>
              <a:t>La contribution des villes et régions européennes à l'économie circulaire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7276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634545"/>
            <a:ext cx="5235786" cy="6073477"/>
            <a:chOff x="0" y="0"/>
            <a:chExt cx="1378973" cy="1599599"/>
          </a:xfrm>
        </p:grpSpPr>
        <p:sp>
          <p:nvSpPr>
            <p:cNvPr id="3" name="Freeform 3"/>
            <p:cNvSpPr/>
            <p:nvPr/>
          </p:nvSpPr>
          <p:spPr>
            <a:xfrm>
              <a:off x="0" y="0"/>
              <a:ext cx="1378973" cy="1599599"/>
            </a:xfrm>
            <a:custGeom>
              <a:avLst/>
              <a:gdLst/>
              <a:ahLst/>
              <a:cxnLst/>
              <a:rect l="l" t="t" r="r" b="b"/>
              <a:pathLst>
                <a:path w="1378973" h="1599599">
                  <a:moveTo>
                    <a:pt x="34009" y="0"/>
                  </a:moveTo>
                  <a:lnTo>
                    <a:pt x="1344964" y="0"/>
                  </a:lnTo>
                  <a:cubicBezTo>
                    <a:pt x="1353983" y="0"/>
                    <a:pt x="1362634" y="3583"/>
                    <a:pt x="1369012" y="9961"/>
                  </a:cubicBezTo>
                  <a:cubicBezTo>
                    <a:pt x="1375389" y="16339"/>
                    <a:pt x="1378973" y="24989"/>
                    <a:pt x="1378973" y="34009"/>
                  </a:cubicBezTo>
                  <a:lnTo>
                    <a:pt x="1378973" y="1565590"/>
                  </a:lnTo>
                  <a:cubicBezTo>
                    <a:pt x="1378973" y="1574610"/>
                    <a:pt x="1375389" y="1583260"/>
                    <a:pt x="1369012" y="1589638"/>
                  </a:cubicBezTo>
                  <a:cubicBezTo>
                    <a:pt x="1362634" y="1596016"/>
                    <a:pt x="1353983" y="1599599"/>
                    <a:pt x="1344964" y="1599599"/>
                  </a:cubicBezTo>
                  <a:lnTo>
                    <a:pt x="34009" y="1599599"/>
                  </a:lnTo>
                  <a:cubicBezTo>
                    <a:pt x="24989" y="1599599"/>
                    <a:pt x="16339" y="1596016"/>
                    <a:pt x="9961" y="1589638"/>
                  </a:cubicBezTo>
                  <a:cubicBezTo>
                    <a:pt x="3583" y="1583260"/>
                    <a:pt x="0" y="1574610"/>
                    <a:pt x="0" y="1565590"/>
                  </a:cubicBezTo>
                  <a:lnTo>
                    <a:pt x="0" y="34009"/>
                  </a:lnTo>
                  <a:cubicBezTo>
                    <a:pt x="0" y="24989"/>
                    <a:pt x="3583" y="16339"/>
                    <a:pt x="9961" y="9961"/>
                  </a:cubicBezTo>
                  <a:cubicBezTo>
                    <a:pt x="16339" y="3583"/>
                    <a:pt x="24989" y="0"/>
                    <a:pt x="34009" y="0"/>
                  </a:cubicBezTo>
                  <a:close/>
                </a:path>
              </a:pathLst>
            </a:custGeom>
            <a:solidFill>
              <a:srgbClr val="FFFFFF"/>
            </a:solidFill>
            <a:ln cap="rnd">
              <a:noFill/>
              <a:prstDash val="solid"/>
              <a:round/>
            </a:ln>
          </p:spPr>
          <p:txBody>
            <a:bodyPr/>
            <a:lstStyle/>
            <a:p>
              <a:endParaRPr lang="fr-FR"/>
            </a:p>
          </p:txBody>
        </p:sp>
        <p:sp>
          <p:nvSpPr>
            <p:cNvPr id="4" name="TextBox 4"/>
            <p:cNvSpPr txBox="1"/>
            <p:nvPr/>
          </p:nvSpPr>
          <p:spPr>
            <a:xfrm>
              <a:off x="0" y="104775"/>
              <a:ext cx="1378973" cy="1494824"/>
            </a:xfrm>
            <a:prstGeom prst="rect">
              <a:avLst/>
            </a:prstGeom>
          </p:spPr>
          <p:txBody>
            <a:bodyPr lIns="50800" tIns="50800" rIns="50800" bIns="50800" rtlCol="0" anchor="ctr"/>
            <a:lstStyle/>
            <a:p>
              <a:pPr algn="ctr">
                <a:lnSpc>
                  <a:spcPts val="799"/>
                </a:lnSpc>
              </a:pPr>
              <a:endParaRPr/>
            </a:p>
          </p:txBody>
        </p:sp>
      </p:grpSp>
      <p:sp>
        <p:nvSpPr>
          <p:cNvPr id="5" name="TextBox 5"/>
          <p:cNvSpPr txBox="1"/>
          <p:nvPr/>
        </p:nvSpPr>
        <p:spPr>
          <a:xfrm>
            <a:off x="7307582" y="5710511"/>
            <a:ext cx="3297326" cy="880110"/>
          </a:xfrm>
          <a:prstGeom prst="rect">
            <a:avLst/>
          </a:prstGeom>
        </p:spPr>
        <p:txBody>
          <a:bodyPr lIns="0" tIns="0" rIns="0" bIns="0" rtlCol="0" anchor="t">
            <a:spAutoFit/>
          </a:bodyPr>
          <a:lstStyle/>
          <a:p>
            <a:pPr algn="ctr">
              <a:lnSpc>
                <a:spcPts val="3510"/>
              </a:lnSpc>
            </a:pPr>
            <a:r>
              <a:rPr lang="en-US" sz="2700" spc="-40">
                <a:solidFill>
                  <a:srgbClr val="98BEE0"/>
                </a:solidFill>
                <a:latin typeface="TT Interphases"/>
                <a:ea typeface="TT Interphases"/>
                <a:cs typeface="TT Interphases"/>
                <a:sym typeface="TT Interphases"/>
              </a:rPr>
              <a:t>The </a:t>
            </a:r>
            <a:r>
              <a:rPr lang="en-US" sz="2700" b="1" spc="-40">
                <a:solidFill>
                  <a:srgbClr val="98BEE0"/>
                </a:solidFill>
                <a:latin typeface="TT Interphases Bold"/>
                <a:ea typeface="TT Interphases Bold"/>
                <a:cs typeface="TT Interphases Bold"/>
                <a:sym typeface="TT Interphases Bold"/>
              </a:rPr>
              <a:t>three kinds</a:t>
            </a:r>
            <a:r>
              <a:rPr lang="en-US" sz="2700" spc="-40">
                <a:solidFill>
                  <a:srgbClr val="98BEE0"/>
                </a:solidFill>
                <a:latin typeface="TT Interphases"/>
                <a:ea typeface="TT Interphases"/>
                <a:cs typeface="TT Interphases"/>
                <a:sym typeface="TT Interphases"/>
              </a:rPr>
              <a:t> of Lunar Eclipse are:</a:t>
            </a:r>
          </a:p>
        </p:txBody>
      </p:sp>
      <p:sp>
        <p:nvSpPr>
          <p:cNvPr id="6" name="TextBox 6"/>
          <p:cNvSpPr txBox="1"/>
          <p:nvPr/>
        </p:nvSpPr>
        <p:spPr>
          <a:xfrm>
            <a:off x="1234305" y="3808267"/>
            <a:ext cx="4690353" cy="5668884"/>
          </a:xfrm>
          <a:prstGeom prst="rect">
            <a:avLst/>
          </a:prstGeom>
        </p:spPr>
        <p:txBody>
          <a:bodyPr lIns="0" tIns="0" rIns="0" bIns="0" rtlCol="0" anchor="t">
            <a:spAutoFit/>
          </a:bodyPr>
          <a:lstStyle/>
          <a:p>
            <a:pPr marL="388620" lvl="1" indent="-194310" algn="l">
              <a:lnSpc>
                <a:spcPts val="2520"/>
              </a:lnSpc>
              <a:buFont typeface="Arial"/>
              <a:buChar char="•"/>
            </a:pPr>
            <a:r>
              <a:rPr lang="en-US" sz="1800" b="1" spc="57">
                <a:solidFill>
                  <a:srgbClr val="172763"/>
                </a:solidFill>
                <a:latin typeface="Poppins Bold"/>
                <a:ea typeface="Poppins Bold"/>
                <a:cs typeface="Poppins Bold"/>
                <a:sym typeface="Poppins Bold"/>
              </a:rPr>
              <a:t>Objectif</a:t>
            </a:r>
            <a:r>
              <a:rPr lang="en-US" sz="1800" spc="57">
                <a:solidFill>
                  <a:srgbClr val="172763"/>
                </a:solidFill>
                <a:latin typeface="Poppins"/>
                <a:ea typeface="Poppins"/>
                <a:cs typeface="Poppins"/>
                <a:sym typeface="Poppins"/>
              </a:rPr>
              <a:t> : Améliorer la gestion des déchets et favoriser le recyclage, tout en amorçant une réflexion sur le cycle de vie des produits.</a:t>
            </a:r>
          </a:p>
          <a:p>
            <a:pPr algn="l">
              <a:lnSpc>
                <a:spcPts val="2520"/>
              </a:lnSpc>
            </a:pPr>
            <a:endParaRPr lang="en-US" sz="1800" spc="57">
              <a:solidFill>
                <a:srgbClr val="172763"/>
              </a:solidFill>
              <a:latin typeface="Poppins"/>
              <a:ea typeface="Poppins"/>
              <a:cs typeface="Poppins"/>
              <a:sym typeface="Poppins"/>
            </a:endParaRPr>
          </a:p>
          <a:p>
            <a:pPr marL="388620" lvl="1" indent="-194310" algn="l">
              <a:lnSpc>
                <a:spcPts val="2520"/>
              </a:lnSpc>
              <a:buFont typeface="Arial"/>
              <a:buChar char="•"/>
            </a:pPr>
            <a:r>
              <a:rPr lang="en-US" sz="1800" b="1" spc="57">
                <a:solidFill>
                  <a:srgbClr val="172763"/>
                </a:solidFill>
                <a:latin typeface="Poppins Bold"/>
                <a:ea typeface="Poppins Bold"/>
                <a:cs typeface="Poppins Bold"/>
                <a:sym typeface="Poppins Bold"/>
              </a:rPr>
              <a:t>Focus</a:t>
            </a:r>
            <a:r>
              <a:rPr lang="en-US" sz="1800" spc="57">
                <a:solidFill>
                  <a:srgbClr val="172763"/>
                </a:solidFill>
                <a:latin typeface="Poppins"/>
                <a:ea typeface="Poppins"/>
                <a:cs typeface="Poppins"/>
                <a:sym typeface="Poppins"/>
              </a:rPr>
              <a:t> : Objectifs contraignants de réduction de la mise en décharge, collecte séparée sur certains flux (biodéchets, textiles), lutte contre le gaspillage alimentaire, premières références aux marchés de matières secondaires.</a:t>
            </a:r>
          </a:p>
          <a:p>
            <a:pPr algn="l">
              <a:lnSpc>
                <a:spcPts val="2520"/>
              </a:lnSpc>
            </a:pPr>
            <a:endParaRPr lang="en-US" sz="1800" spc="57">
              <a:solidFill>
                <a:srgbClr val="172763"/>
              </a:solidFill>
              <a:latin typeface="Poppins"/>
              <a:ea typeface="Poppins"/>
              <a:cs typeface="Poppins"/>
              <a:sym typeface="Poppins"/>
            </a:endParaRPr>
          </a:p>
          <a:p>
            <a:pPr marL="388620" lvl="1" indent="-194310" algn="l">
              <a:lnSpc>
                <a:spcPts val="2520"/>
              </a:lnSpc>
              <a:buFont typeface="Arial"/>
              <a:buChar char="•"/>
            </a:pPr>
            <a:r>
              <a:rPr lang="en-US" sz="1800" b="1" spc="57">
                <a:solidFill>
                  <a:srgbClr val="172763"/>
                </a:solidFill>
                <a:latin typeface="Poppins Bold"/>
                <a:ea typeface="Poppins Bold"/>
                <a:cs typeface="Poppins Bold"/>
                <a:sym typeface="Poppins Bold"/>
              </a:rPr>
              <a:t>Gouvernance</a:t>
            </a:r>
            <a:r>
              <a:rPr lang="en-US" sz="1800" spc="57">
                <a:solidFill>
                  <a:srgbClr val="172763"/>
                </a:solidFill>
                <a:latin typeface="Poppins"/>
                <a:ea typeface="Poppins"/>
                <a:cs typeface="Poppins"/>
                <a:sym typeface="Poppins"/>
              </a:rPr>
              <a:t> </a:t>
            </a:r>
            <a:r>
              <a:rPr lang="en-US" sz="1800" b="1" spc="57">
                <a:solidFill>
                  <a:srgbClr val="172763"/>
                </a:solidFill>
                <a:latin typeface="Poppins Bold"/>
                <a:ea typeface="Poppins Bold"/>
                <a:cs typeface="Poppins Bold"/>
                <a:sym typeface="Poppins Bold"/>
              </a:rPr>
              <a:t>locale</a:t>
            </a:r>
            <a:r>
              <a:rPr lang="en-US" sz="1800" spc="57">
                <a:solidFill>
                  <a:srgbClr val="172763"/>
                </a:solidFill>
                <a:latin typeface="Poppins"/>
                <a:ea typeface="Poppins"/>
                <a:cs typeface="Poppins"/>
                <a:sym typeface="Poppins"/>
              </a:rPr>
              <a:t> : Pilotage confié aux services déchets, approche essentiellement aval (collecte, traitement).</a:t>
            </a:r>
          </a:p>
          <a:p>
            <a:pPr algn="l">
              <a:lnSpc>
                <a:spcPts val="2520"/>
              </a:lnSpc>
            </a:pPr>
            <a:endParaRPr lang="en-US" sz="1800" spc="57">
              <a:solidFill>
                <a:srgbClr val="172763"/>
              </a:solidFill>
              <a:latin typeface="Poppins"/>
              <a:ea typeface="Poppins"/>
              <a:cs typeface="Poppins"/>
              <a:sym typeface="Poppins"/>
            </a:endParaRPr>
          </a:p>
        </p:txBody>
      </p:sp>
      <p:grpSp>
        <p:nvGrpSpPr>
          <p:cNvPr id="7" name="Group 7"/>
          <p:cNvGrpSpPr/>
          <p:nvPr/>
        </p:nvGrpSpPr>
        <p:grpSpPr>
          <a:xfrm>
            <a:off x="6634497" y="3634545"/>
            <a:ext cx="5235786" cy="6073477"/>
            <a:chOff x="0" y="0"/>
            <a:chExt cx="1378973" cy="1599599"/>
          </a:xfrm>
        </p:grpSpPr>
        <p:sp>
          <p:nvSpPr>
            <p:cNvPr id="8" name="Freeform 8"/>
            <p:cNvSpPr/>
            <p:nvPr/>
          </p:nvSpPr>
          <p:spPr>
            <a:xfrm>
              <a:off x="0" y="0"/>
              <a:ext cx="1378973" cy="1599599"/>
            </a:xfrm>
            <a:custGeom>
              <a:avLst/>
              <a:gdLst/>
              <a:ahLst/>
              <a:cxnLst/>
              <a:rect l="l" t="t" r="r" b="b"/>
              <a:pathLst>
                <a:path w="1378973" h="1599599">
                  <a:moveTo>
                    <a:pt x="34009" y="0"/>
                  </a:moveTo>
                  <a:lnTo>
                    <a:pt x="1344964" y="0"/>
                  </a:lnTo>
                  <a:cubicBezTo>
                    <a:pt x="1353983" y="0"/>
                    <a:pt x="1362634" y="3583"/>
                    <a:pt x="1369012" y="9961"/>
                  </a:cubicBezTo>
                  <a:cubicBezTo>
                    <a:pt x="1375389" y="16339"/>
                    <a:pt x="1378973" y="24989"/>
                    <a:pt x="1378973" y="34009"/>
                  </a:cubicBezTo>
                  <a:lnTo>
                    <a:pt x="1378973" y="1565590"/>
                  </a:lnTo>
                  <a:cubicBezTo>
                    <a:pt x="1378973" y="1574610"/>
                    <a:pt x="1375389" y="1583260"/>
                    <a:pt x="1369012" y="1589638"/>
                  </a:cubicBezTo>
                  <a:cubicBezTo>
                    <a:pt x="1362634" y="1596016"/>
                    <a:pt x="1353983" y="1599599"/>
                    <a:pt x="1344964" y="1599599"/>
                  </a:cubicBezTo>
                  <a:lnTo>
                    <a:pt x="34009" y="1599599"/>
                  </a:lnTo>
                  <a:cubicBezTo>
                    <a:pt x="24989" y="1599599"/>
                    <a:pt x="16339" y="1596016"/>
                    <a:pt x="9961" y="1589638"/>
                  </a:cubicBezTo>
                  <a:cubicBezTo>
                    <a:pt x="3583" y="1583260"/>
                    <a:pt x="0" y="1574610"/>
                    <a:pt x="0" y="1565590"/>
                  </a:cubicBezTo>
                  <a:lnTo>
                    <a:pt x="0" y="34009"/>
                  </a:lnTo>
                  <a:cubicBezTo>
                    <a:pt x="0" y="24989"/>
                    <a:pt x="3583" y="16339"/>
                    <a:pt x="9961" y="9961"/>
                  </a:cubicBezTo>
                  <a:cubicBezTo>
                    <a:pt x="16339" y="3583"/>
                    <a:pt x="24989" y="0"/>
                    <a:pt x="34009" y="0"/>
                  </a:cubicBezTo>
                  <a:close/>
                </a:path>
              </a:pathLst>
            </a:custGeom>
            <a:solidFill>
              <a:srgbClr val="FFFFFF"/>
            </a:solidFill>
            <a:ln cap="rnd">
              <a:noFill/>
              <a:prstDash val="solid"/>
              <a:round/>
            </a:ln>
          </p:spPr>
          <p:txBody>
            <a:bodyPr/>
            <a:lstStyle/>
            <a:p>
              <a:endParaRPr lang="fr-FR"/>
            </a:p>
          </p:txBody>
        </p:sp>
        <p:sp>
          <p:nvSpPr>
            <p:cNvPr id="9" name="TextBox 9"/>
            <p:cNvSpPr txBox="1"/>
            <p:nvPr/>
          </p:nvSpPr>
          <p:spPr>
            <a:xfrm>
              <a:off x="0" y="104775"/>
              <a:ext cx="1378973" cy="1494824"/>
            </a:xfrm>
            <a:prstGeom prst="rect">
              <a:avLst/>
            </a:prstGeom>
          </p:spPr>
          <p:txBody>
            <a:bodyPr lIns="50800" tIns="50800" rIns="50800" bIns="50800" rtlCol="0" anchor="ctr"/>
            <a:lstStyle/>
            <a:p>
              <a:pPr algn="ctr">
                <a:lnSpc>
                  <a:spcPts val="799"/>
                </a:lnSpc>
              </a:pPr>
              <a:endParaRPr/>
            </a:p>
          </p:txBody>
        </p:sp>
      </p:grpSp>
      <p:grpSp>
        <p:nvGrpSpPr>
          <p:cNvPr id="10" name="Group 10"/>
          <p:cNvGrpSpPr/>
          <p:nvPr/>
        </p:nvGrpSpPr>
        <p:grpSpPr>
          <a:xfrm>
            <a:off x="12240294" y="3634545"/>
            <a:ext cx="5235786" cy="6073477"/>
            <a:chOff x="0" y="0"/>
            <a:chExt cx="1378973" cy="1599599"/>
          </a:xfrm>
        </p:grpSpPr>
        <p:sp>
          <p:nvSpPr>
            <p:cNvPr id="11" name="Freeform 11"/>
            <p:cNvSpPr/>
            <p:nvPr/>
          </p:nvSpPr>
          <p:spPr>
            <a:xfrm>
              <a:off x="0" y="0"/>
              <a:ext cx="1378973" cy="1599599"/>
            </a:xfrm>
            <a:custGeom>
              <a:avLst/>
              <a:gdLst/>
              <a:ahLst/>
              <a:cxnLst/>
              <a:rect l="l" t="t" r="r" b="b"/>
              <a:pathLst>
                <a:path w="1378973" h="1599599">
                  <a:moveTo>
                    <a:pt x="34009" y="0"/>
                  </a:moveTo>
                  <a:lnTo>
                    <a:pt x="1344964" y="0"/>
                  </a:lnTo>
                  <a:cubicBezTo>
                    <a:pt x="1353983" y="0"/>
                    <a:pt x="1362634" y="3583"/>
                    <a:pt x="1369012" y="9961"/>
                  </a:cubicBezTo>
                  <a:cubicBezTo>
                    <a:pt x="1375389" y="16339"/>
                    <a:pt x="1378973" y="24989"/>
                    <a:pt x="1378973" y="34009"/>
                  </a:cubicBezTo>
                  <a:lnTo>
                    <a:pt x="1378973" y="1565590"/>
                  </a:lnTo>
                  <a:cubicBezTo>
                    <a:pt x="1378973" y="1574610"/>
                    <a:pt x="1375389" y="1583260"/>
                    <a:pt x="1369012" y="1589638"/>
                  </a:cubicBezTo>
                  <a:cubicBezTo>
                    <a:pt x="1362634" y="1596016"/>
                    <a:pt x="1353983" y="1599599"/>
                    <a:pt x="1344964" y="1599599"/>
                  </a:cubicBezTo>
                  <a:lnTo>
                    <a:pt x="34009" y="1599599"/>
                  </a:lnTo>
                  <a:cubicBezTo>
                    <a:pt x="24989" y="1599599"/>
                    <a:pt x="16339" y="1596016"/>
                    <a:pt x="9961" y="1589638"/>
                  </a:cubicBezTo>
                  <a:cubicBezTo>
                    <a:pt x="3583" y="1583260"/>
                    <a:pt x="0" y="1574610"/>
                    <a:pt x="0" y="1565590"/>
                  </a:cubicBezTo>
                  <a:lnTo>
                    <a:pt x="0" y="34009"/>
                  </a:lnTo>
                  <a:cubicBezTo>
                    <a:pt x="0" y="24989"/>
                    <a:pt x="3583" y="16339"/>
                    <a:pt x="9961" y="9961"/>
                  </a:cubicBezTo>
                  <a:cubicBezTo>
                    <a:pt x="16339" y="3583"/>
                    <a:pt x="24989" y="0"/>
                    <a:pt x="34009" y="0"/>
                  </a:cubicBezTo>
                  <a:close/>
                </a:path>
              </a:pathLst>
            </a:custGeom>
            <a:solidFill>
              <a:srgbClr val="FFFFFF"/>
            </a:solidFill>
            <a:ln cap="rnd">
              <a:noFill/>
              <a:prstDash val="solid"/>
              <a:round/>
            </a:ln>
          </p:spPr>
          <p:txBody>
            <a:bodyPr/>
            <a:lstStyle/>
            <a:p>
              <a:endParaRPr lang="fr-FR"/>
            </a:p>
          </p:txBody>
        </p:sp>
        <p:sp>
          <p:nvSpPr>
            <p:cNvPr id="12" name="TextBox 12"/>
            <p:cNvSpPr txBox="1"/>
            <p:nvPr/>
          </p:nvSpPr>
          <p:spPr>
            <a:xfrm>
              <a:off x="0" y="104775"/>
              <a:ext cx="1378973" cy="1494824"/>
            </a:xfrm>
            <a:prstGeom prst="rect">
              <a:avLst/>
            </a:prstGeom>
          </p:spPr>
          <p:txBody>
            <a:bodyPr lIns="50800" tIns="50800" rIns="50800" bIns="50800" rtlCol="0" anchor="ctr"/>
            <a:lstStyle/>
            <a:p>
              <a:pPr algn="ctr">
                <a:lnSpc>
                  <a:spcPts val="799"/>
                </a:lnSpc>
              </a:pPr>
              <a:endParaRPr/>
            </a:p>
          </p:txBody>
        </p:sp>
      </p:grpSp>
      <p:sp>
        <p:nvSpPr>
          <p:cNvPr id="13" name="TextBox 13"/>
          <p:cNvSpPr txBox="1"/>
          <p:nvPr/>
        </p:nvSpPr>
        <p:spPr>
          <a:xfrm>
            <a:off x="6818828" y="3808267"/>
            <a:ext cx="4867124" cy="5983186"/>
          </a:xfrm>
          <a:prstGeom prst="rect">
            <a:avLst/>
          </a:prstGeom>
        </p:spPr>
        <p:txBody>
          <a:bodyPr lIns="0" tIns="0" rIns="0" bIns="0" rtlCol="0" anchor="t">
            <a:spAutoFit/>
          </a:bodyPr>
          <a:lstStyle/>
          <a:p>
            <a:pPr marL="388620" lvl="1" indent="-194310" algn="l">
              <a:lnSpc>
                <a:spcPts val="2520"/>
              </a:lnSpc>
              <a:buFont typeface="Arial"/>
              <a:buChar char="•"/>
            </a:pPr>
            <a:r>
              <a:rPr lang="en-US" sz="1800" b="1" spc="57">
                <a:solidFill>
                  <a:srgbClr val="172763"/>
                </a:solidFill>
                <a:latin typeface="Poppins Bold"/>
                <a:ea typeface="Poppins Bold"/>
                <a:cs typeface="Poppins Bold"/>
                <a:sym typeface="Poppins Bold"/>
              </a:rPr>
              <a:t>Objectif</a:t>
            </a:r>
            <a:r>
              <a:rPr lang="en-US" sz="1800" spc="57">
                <a:solidFill>
                  <a:srgbClr val="172763"/>
                </a:solidFill>
                <a:latin typeface="Poppins"/>
                <a:ea typeface="Poppins"/>
                <a:cs typeface="Poppins"/>
                <a:sym typeface="Poppins"/>
              </a:rPr>
              <a:t> : Réduire l’épuisement des ressources naturelles et positionner l’EC comme un levier de compétitivité et de neutralité carbone.</a:t>
            </a:r>
          </a:p>
          <a:p>
            <a:pPr algn="l">
              <a:lnSpc>
                <a:spcPts val="2520"/>
              </a:lnSpc>
            </a:pPr>
            <a:endParaRPr lang="en-US" sz="1800" spc="57">
              <a:solidFill>
                <a:srgbClr val="172763"/>
              </a:solidFill>
              <a:latin typeface="Poppins"/>
              <a:ea typeface="Poppins"/>
              <a:cs typeface="Poppins"/>
              <a:sym typeface="Poppins"/>
            </a:endParaRPr>
          </a:p>
          <a:p>
            <a:pPr marL="388620" lvl="1" indent="-194310" algn="l">
              <a:lnSpc>
                <a:spcPts val="2520"/>
              </a:lnSpc>
              <a:buFont typeface="Arial"/>
              <a:buChar char="•"/>
            </a:pPr>
            <a:r>
              <a:rPr lang="en-US" sz="1800" b="1" spc="57">
                <a:solidFill>
                  <a:srgbClr val="172763"/>
                </a:solidFill>
                <a:latin typeface="Poppins Bold"/>
                <a:ea typeface="Poppins Bold"/>
                <a:cs typeface="Poppins Bold"/>
                <a:sym typeface="Poppins Bold"/>
              </a:rPr>
              <a:t>Focus</a:t>
            </a:r>
            <a:r>
              <a:rPr lang="en-US" sz="1800" spc="57">
                <a:solidFill>
                  <a:srgbClr val="172763"/>
                </a:solidFill>
                <a:latin typeface="Poppins"/>
                <a:ea typeface="Poppins"/>
                <a:cs typeface="Poppins"/>
                <a:sym typeface="Poppins"/>
              </a:rPr>
              <a:t> : Droit à la réparation, durabilité des produits, renforcement des dispositifs REP, efforts sur secteurs dits stratégiques (électronique, emballages, textiles, construction...), lancement du passeport produit numérique.</a:t>
            </a:r>
          </a:p>
          <a:p>
            <a:pPr algn="l">
              <a:lnSpc>
                <a:spcPts val="2520"/>
              </a:lnSpc>
            </a:pPr>
            <a:endParaRPr lang="en-US" sz="1800" spc="57">
              <a:solidFill>
                <a:srgbClr val="172763"/>
              </a:solidFill>
              <a:latin typeface="Poppins"/>
              <a:ea typeface="Poppins"/>
              <a:cs typeface="Poppins"/>
              <a:sym typeface="Poppins"/>
            </a:endParaRPr>
          </a:p>
          <a:p>
            <a:pPr marL="388620" lvl="1" indent="-194310" algn="l">
              <a:lnSpc>
                <a:spcPts val="2520"/>
              </a:lnSpc>
              <a:buFont typeface="Arial"/>
              <a:buChar char="•"/>
            </a:pPr>
            <a:r>
              <a:rPr lang="en-US" sz="1800" b="1" spc="57">
                <a:solidFill>
                  <a:srgbClr val="172763"/>
                </a:solidFill>
                <a:latin typeface="Poppins Bold"/>
                <a:ea typeface="Poppins Bold"/>
                <a:cs typeface="Poppins Bold"/>
                <a:sym typeface="Poppins Bold"/>
              </a:rPr>
              <a:t>Gouvernance locale</a:t>
            </a:r>
            <a:r>
              <a:rPr lang="en-US" sz="1800" spc="57">
                <a:solidFill>
                  <a:srgbClr val="172763"/>
                </a:solidFill>
                <a:latin typeface="Poppins"/>
                <a:ea typeface="Poppins"/>
                <a:cs typeface="Poppins"/>
                <a:sym typeface="Poppins"/>
              </a:rPr>
              <a:t> : Mise en œuvre encore trop concentrée sur les flux de déchets et pas suffisamment sur la transformation industrielle.</a:t>
            </a:r>
          </a:p>
          <a:p>
            <a:pPr algn="l">
              <a:lnSpc>
                <a:spcPts val="2520"/>
              </a:lnSpc>
            </a:pPr>
            <a:endParaRPr lang="en-US" sz="1800" spc="57">
              <a:solidFill>
                <a:srgbClr val="172763"/>
              </a:solidFill>
              <a:latin typeface="Poppins"/>
              <a:ea typeface="Poppins"/>
              <a:cs typeface="Poppins"/>
              <a:sym typeface="Poppins"/>
            </a:endParaRPr>
          </a:p>
        </p:txBody>
      </p:sp>
      <p:sp>
        <p:nvSpPr>
          <p:cNvPr id="14" name="TextBox 14"/>
          <p:cNvSpPr txBox="1"/>
          <p:nvPr/>
        </p:nvSpPr>
        <p:spPr>
          <a:xfrm>
            <a:off x="12531877" y="3808267"/>
            <a:ext cx="4652621" cy="5668884"/>
          </a:xfrm>
          <a:prstGeom prst="rect">
            <a:avLst/>
          </a:prstGeom>
        </p:spPr>
        <p:txBody>
          <a:bodyPr lIns="0" tIns="0" rIns="0" bIns="0" rtlCol="0" anchor="t">
            <a:spAutoFit/>
          </a:bodyPr>
          <a:lstStyle/>
          <a:p>
            <a:pPr marL="388620" lvl="1" indent="-194310" algn="l">
              <a:lnSpc>
                <a:spcPts val="2520"/>
              </a:lnSpc>
              <a:buFont typeface="Arial"/>
              <a:buChar char="•"/>
            </a:pPr>
            <a:r>
              <a:rPr lang="en-US" sz="1800" b="1" spc="57">
                <a:solidFill>
                  <a:srgbClr val="172763"/>
                </a:solidFill>
                <a:latin typeface="Poppins Bold"/>
                <a:ea typeface="Poppins Bold"/>
                <a:cs typeface="Poppins Bold"/>
                <a:sym typeface="Poppins Bold"/>
              </a:rPr>
              <a:t>Objectif</a:t>
            </a:r>
            <a:r>
              <a:rPr lang="en-US" sz="1800" spc="57">
                <a:solidFill>
                  <a:srgbClr val="172763"/>
                </a:solidFill>
                <a:latin typeface="Poppins"/>
                <a:ea typeface="Poppins"/>
                <a:cs typeface="Poppins"/>
                <a:sym typeface="Poppins"/>
              </a:rPr>
              <a:t> : Doubler le taux de circularité de l’UE d’ici 2030 et faire de l’économie circulaire un pilier de compétitivité industrielle et de sécurité économique.</a:t>
            </a:r>
          </a:p>
          <a:p>
            <a:pPr algn="l">
              <a:lnSpc>
                <a:spcPts val="2520"/>
              </a:lnSpc>
            </a:pPr>
            <a:endParaRPr lang="en-US" sz="1800" spc="57">
              <a:solidFill>
                <a:srgbClr val="172763"/>
              </a:solidFill>
              <a:latin typeface="Poppins"/>
              <a:ea typeface="Poppins"/>
              <a:cs typeface="Poppins"/>
              <a:sym typeface="Poppins"/>
            </a:endParaRPr>
          </a:p>
          <a:p>
            <a:pPr marL="388620" lvl="1" indent="-194310" algn="l">
              <a:lnSpc>
                <a:spcPts val="2520"/>
              </a:lnSpc>
              <a:buFont typeface="Arial"/>
              <a:buChar char="•"/>
            </a:pPr>
            <a:r>
              <a:rPr lang="en-US" sz="1800" b="1" spc="57">
                <a:solidFill>
                  <a:srgbClr val="172763"/>
                </a:solidFill>
                <a:latin typeface="Poppins Bold"/>
                <a:ea typeface="Poppins Bold"/>
                <a:cs typeface="Poppins Bold"/>
                <a:sym typeface="Poppins Bold"/>
              </a:rPr>
              <a:t>Priorités annoncées </a:t>
            </a:r>
            <a:r>
              <a:rPr lang="en-US" sz="1800" spc="57">
                <a:solidFill>
                  <a:srgbClr val="172763"/>
                </a:solidFill>
                <a:latin typeface="Poppins"/>
                <a:ea typeface="Poppins"/>
                <a:cs typeface="Poppins"/>
                <a:sym typeface="Poppins"/>
              </a:rPr>
              <a:t>: Renforcer les capacités de recyclage et les technologies émergentes, cibler les secteurs très consommateurs de ressources, créer un marché unique des matières premières, simplifier et renforcer les dispositifs REP.</a:t>
            </a:r>
          </a:p>
          <a:p>
            <a:pPr algn="l">
              <a:lnSpc>
                <a:spcPts val="2520"/>
              </a:lnSpc>
            </a:pPr>
            <a:endParaRPr lang="en-US" sz="1800" spc="57">
              <a:solidFill>
                <a:srgbClr val="172763"/>
              </a:solidFill>
              <a:latin typeface="Poppins"/>
              <a:ea typeface="Poppins"/>
              <a:cs typeface="Poppins"/>
              <a:sym typeface="Poppins"/>
            </a:endParaRPr>
          </a:p>
          <a:p>
            <a:pPr marL="388620" lvl="1" indent="-194310" algn="l">
              <a:lnSpc>
                <a:spcPts val="2520"/>
              </a:lnSpc>
              <a:buFont typeface="Arial"/>
              <a:buChar char="•"/>
            </a:pPr>
            <a:r>
              <a:rPr lang="en-US" sz="1800" b="1" spc="57">
                <a:solidFill>
                  <a:srgbClr val="172763"/>
                </a:solidFill>
                <a:latin typeface="Poppins Bold"/>
                <a:ea typeface="Poppins Bold"/>
                <a:cs typeface="Poppins Bold"/>
                <a:sym typeface="Poppins Bold"/>
              </a:rPr>
              <a:t>Gouvernance</a:t>
            </a:r>
            <a:r>
              <a:rPr lang="en-US" sz="1800" spc="57">
                <a:solidFill>
                  <a:srgbClr val="172763"/>
                </a:solidFill>
                <a:latin typeface="Poppins"/>
                <a:ea typeface="Poppins"/>
                <a:cs typeface="Poppins"/>
                <a:sym typeface="Poppins"/>
              </a:rPr>
              <a:t> </a:t>
            </a:r>
            <a:r>
              <a:rPr lang="en-US" sz="1800" b="1" spc="57">
                <a:solidFill>
                  <a:srgbClr val="172763"/>
                </a:solidFill>
                <a:latin typeface="Poppins Bold"/>
                <a:ea typeface="Poppins Bold"/>
                <a:cs typeface="Poppins Bold"/>
                <a:sym typeface="Poppins Bold"/>
              </a:rPr>
              <a:t>locale</a:t>
            </a:r>
            <a:r>
              <a:rPr lang="en-US" sz="1800" spc="57">
                <a:solidFill>
                  <a:srgbClr val="172763"/>
                </a:solidFill>
                <a:latin typeface="Poppins"/>
                <a:ea typeface="Poppins"/>
                <a:cs typeface="Poppins"/>
                <a:sym typeface="Poppins"/>
              </a:rPr>
              <a:t> : Tournant possible si une coopération interservices est instaurée.</a:t>
            </a:r>
          </a:p>
        </p:txBody>
      </p:sp>
      <p:grpSp>
        <p:nvGrpSpPr>
          <p:cNvPr id="15" name="Group 15"/>
          <p:cNvGrpSpPr/>
          <p:nvPr/>
        </p:nvGrpSpPr>
        <p:grpSpPr>
          <a:xfrm>
            <a:off x="1028700" y="793866"/>
            <a:ext cx="368344" cy="36834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fr-FR"/>
            </a:p>
          </p:txBody>
        </p:sp>
        <p:sp>
          <p:nvSpPr>
            <p:cNvPr id="17" name="TextBox 17"/>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18" name="Group 18"/>
          <p:cNvGrpSpPr/>
          <p:nvPr/>
        </p:nvGrpSpPr>
        <p:grpSpPr>
          <a:xfrm>
            <a:off x="1510177" y="793866"/>
            <a:ext cx="368344" cy="3683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20" name="TextBox 20"/>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21" name="TextBox 21"/>
          <p:cNvSpPr txBox="1"/>
          <p:nvPr/>
        </p:nvSpPr>
        <p:spPr>
          <a:xfrm>
            <a:off x="2114867" y="602115"/>
            <a:ext cx="15046212" cy="799514"/>
          </a:xfrm>
          <a:prstGeom prst="rect">
            <a:avLst/>
          </a:prstGeom>
        </p:spPr>
        <p:txBody>
          <a:bodyPr lIns="0" tIns="0" rIns="0" bIns="0" rtlCol="0" anchor="t">
            <a:spAutoFit/>
          </a:bodyPr>
          <a:lstStyle/>
          <a:p>
            <a:pPr algn="l">
              <a:lnSpc>
                <a:spcPts val="5600"/>
              </a:lnSpc>
            </a:pPr>
            <a:r>
              <a:rPr lang="en-US" sz="5600" b="1">
                <a:solidFill>
                  <a:srgbClr val="FFFFFF"/>
                </a:solidFill>
                <a:latin typeface="Poppins Bold"/>
                <a:ea typeface="Poppins Bold"/>
                <a:cs typeface="Poppins Bold"/>
                <a:sym typeface="Poppins Bold"/>
              </a:rPr>
              <a:t>Incertitudes politiques</a:t>
            </a:r>
          </a:p>
        </p:txBody>
      </p:sp>
      <p:sp>
        <p:nvSpPr>
          <p:cNvPr id="22" name="Freeform 22"/>
          <p:cNvSpPr/>
          <p:nvPr/>
        </p:nvSpPr>
        <p:spPr>
          <a:xfrm>
            <a:off x="2276462" y="2328122"/>
            <a:ext cx="2606041" cy="1209889"/>
          </a:xfrm>
          <a:custGeom>
            <a:avLst/>
            <a:gdLst/>
            <a:ahLst/>
            <a:cxnLst/>
            <a:rect l="l" t="t" r="r" b="b"/>
            <a:pathLst>
              <a:path w="2606041" h="1209889">
                <a:moveTo>
                  <a:pt x="0" y="0"/>
                </a:moveTo>
                <a:lnTo>
                  <a:pt x="2606040" y="0"/>
                </a:lnTo>
                <a:lnTo>
                  <a:pt x="2606040" y="1209889"/>
                </a:lnTo>
                <a:lnTo>
                  <a:pt x="0" y="1209889"/>
                </a:lnTo>
                <a:lnTo>
                  <a:pt x="0" y="0"/>
                </a:lnTo>
                <a:close/>
              </a:path>
            </a:pathLst>
          </a:custGeom>
          <a:blipFill>
            <a:blip r:embed="rId2"/>
            <a:stretch>
              <a:fillRect t="-57" r="-5336" b="-57"/>
            </a:stretch>
          </a:blipFill>
        </p:spPr>
        <p:txBody>
          <a:bodyPr/>
          <a:lstStyle/>
          <a:p>
            <a:endParaRPr lang="fr-FR"/>
          </a:p>
        </p:txBody>
      </p:sp>
      <p:sp>
        <p:nvSpPr>
          <p:cNvPr id="23" name="Freeform 23"/>
          <p:cNvSpPr/>
          <p:nvPr/>
        </p:nvSpPr>
        <p:spPr>
          <a:xfrm>
            <a:off x="7840980" y="2328122"/>
            <a:ext cx="2606041" cy="1177475"/>
          </a:xfrm>
          <a:custGeom>
            <a:avLst/>
            <a:gdLst/>
            <a:ahLst/>
            <a:cxnLst/>
            <a:rect l="l" t="t" r="r" b="b"/>
            <a:pathLst>
              <a:path w="2606041" h="1177475">
                <a:moveTo>
                  <a:pt x="0" y="0"/>
                </a:moveTo>
                <a:lnTo>
                  <a:pt x="2606040" y="0"/>
                </a:lnTo>
                <a:lnTo>
                  <a:pt x="2606040" y="1177474"/>
                </a:lnTo>
                <a:lnTo>
                  <a:pt x="0" y="1177474"/>
                </a:lnTo>
                <a:lnTo>
                  <a:pt x="0" y="0"/>
                </a:lnTo>
                <a:close/>
              </a:path>
            </a:pathLst>
          </a:custGeom>
          <a:blipFill>
            <a:blip r:embed="rId3"/>
            <a:stretch>
              <a:fillRect t="-5820" b="-14247"/>
            </a:stretch>
          </a:blipFill>
        </p:spPr>
        <p:txBody>
          <a:bodyPr/>
          <a:lstStyle/>
          <a:p>
            <a:endParaRPr lang="fr-FR"/>
          </a:p>
        </p:txBody>
      </p:sp>
      <p:sp>
        <p:nvSpPr>
          <p:cNvPr id="24" name="TextBox 24"/>
          <p:cNvSpPr txBox="1"/>
          <p:nvPr/>
        </p:nvSpPr>
        <p:spPr>
          <a:xfrm>
            <a:off x="14593696" y="2468699"/>
            <a:ext cx="528982" cy="910257"/>
          </a:xfrm>
          <a:prstGeom prst="rect">
            <a:avLst/>
          </a:prstGeom>
        </p:spPr>
        <p:txBody>
          <a:bodyPr lIns="0" tIns="0" rIns="0" bIns="0" rtlCol="0" anchor="t">
            <a:spAutoFit/>
          </a:bodyPr>
          <a:lstStyle/>
          <a:p>
            <a:pPr algn="l">
              <a:lnSpc>
                <a:spcPts val="6361"/>
              </a:lnSpc>
            </a:pPr>
            <a:r>
              <a:rPr lang="en-US" sz="6361" b="1">
                <a:solidFill>
                  <a:srgbClr val="FFFFFF"/>
                </a:solidFill>
                <a:latin typeface="Poppins Bold"/>
                <a:ea typeface="Poppins Bold"/>
                <a:cs typeface="Poppins Bold"/>
                <a:sym typeface="Poppins Bold"/>
              </a:rPr>
              <a:t>?</a:t>
            </a:r>
          </a:p>
        </p:txBody>
      </p:sp>
      <p:sp>
        <p:nvSpPr>
          <p:cNvPr id="25" name="TextBox 25"/>
          <p:cNvSpPr txBox="1"/>
          <p:nvPr/>
        </p:nvSpPr>
        <p:spPr>
          <a:xfrm>
            <a:off x="2694467" y="1791067"/>
            <a:ext cx="1643283" cy="375670"/>
          </a:xfrm>
          <a:prstGeom prst="rect">
            <a:avLst/>
          </a:prstGeom>
        </p:spPr>
        <p:txBody>
          <a:bodyPr lIns="0" tIns="0" rIns="0" bIns="0" rtlCol="0" anchor="t">
            <a:spAutoFit/>
          </a:bodyPr>
          <a:lstStyle/>
          <a:p>
            <a:pPr algn="ctr">
              <a:lnSpc>
                <a:spcPts val="2917"/>
              </a:lnSpc>
              <a:spcBef>
                <a:spcPct val="0"/>
              </a:spcBef>
            </a:pPr>
            <a:r>
              <a:rPr lang="en-US" sz="2083" b="1">
                <a:solidFill>
                  <a:srgbClr val="172763"/>
                </a:solidFill>
                <a:latin typeface="Poppins Bold"/>
                <a:ea typeface="Poppins Bold"/>
                <a:cs typeface="Poppins Bold"/>
                <a:sym typeface="Poppins Bold"/>
              </a:rPr>
              <a:t>2015 : CEAP 1</a:t>
            </a:r>
          </a:p>
        </p:txBody>
      </p:sp>
      <p:sp>
        <p:nvSpPr>
          <p:cNvPr id="26" name="TextBox 26"/>
          <p:cNvSpPr txBox="1"/>
          <p:nvPr/>
        </p:nvSpPr>
        <p:spPr>
          <a:xfrm>
            <a:off x="8270489" y="1780267"/>
            <a:ext cx="1747022" cy="375670"/>
          </a:xfrm>
          <a:prstGeom prst="rect">
            <a:avLst/>
          </a:prstGeom>
        </p:spPr>
        <p:txBody>
          <a:bodyPr lIns="0" tIns="0" rIns="0" bIns="0" rtlCol="0" anchor="t">
            <a:spAutoFit/>
          </a:bodyPr>
          <a:lstStyle/>
          <a:p>
            <a:pPr algn="ctr">
              <a:lnSpc>
                <a:spcPts val="2917"/>
              </a:lnSpc>
              <a:spcBef>
                <a:spcPct val="0"/>
              </a:spcBef>
            </a:pPr>
            <a:r>
              <a:rPr lang="en-US" sz="2083" b="1">
                <a:solidFill>
                  <a:srgbClr val="172763"/>
                </a:solidFill>
                <a:latin typeface="Poppins Bold"/>
                <a:ea typeface="Poppins Bold"/>
                <a:cs typeface="Poppins Bold"/>
                <a:sym typeface="Poppins Bold"/>
              </a:rPr>
              <a:t>2020 : CEAP 2</a:t>
            </a:r>
          </a:p>
        </p:txBody>
      </p:sp>
      <p:sp>
        <p:nvSpPr>
          <p:cNvPr id="27" name="TextBox 27"/>
          <p:cNvSpPr txBox="1"/>
          <p:nvPr/>
        </p:nvSpPr>
        <p:spPr>
          <a:xfrm>
            <a:off x="13510411" y="1780267"/>
            <a:ext cx="2695553" cy="375670"/>
          </a:xfrm>
          <a:prstGeom prst="rect">
            <a:avLst/>
          </a:prstGeom>
        </p:spPr>
        <p:txBody>
          <a:bodyPr lIns="0" tIns="0" rIns="0" bIns="0" rtlCol="0" anchor="t">
            <a:spAutoFit/>
          </a:bodyPr>
          <a:lstStyle/>
          <a:p>
            <a:pPr algn="ctr">
              <a:lnSpc>
                <a:spcPts val="2917"/>
              </a:lnSpc>
              <a:spcBef>
                <a:spcPct val="0"/>
              </a:spcBef>
            </a:pPr>
            <a:r>
              <a:rPr lang="en-US" sz="2083" b="1">
                <a:solidFill>
                  <a:srgbClr val="172763"/>
                </a:solidFill>
                <a:latin typeface="Poppins Bold"/>
                <a:ea typeface="Poppins Bold"/>
                <a:cs typeface="Poppins Bold"/>
                <a:sym typeface="Poppins Bold"/>
              </a:rPr>
              <a:t>2026 (prévu) : CEA 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6365" y="-332607"/>
            <a:ext cx="4406527" cy="10952214"/>
            <a:chOff x="0" y="0"/>
            <a:chExt cx="1160567" cy="2884534"/>
          </a:xfrm>
        </p:grpSpPr>
        <p:sp>
          <p:nvSpPr>
            <p:cNvPr id="3" name="Freeform 3"/>
            <p:cNvSpPr/>
            <p:nvPr/>
          </p:nvSpPr>
          <p:spPr>
            <a:xfrm>
              <a:off x="0" y="0"/>
              <a:ext cx="1160567" cy="2884534"/>
            </a:xfrm>
            <a:custGeom>
              <a:avLst/>
              <a:gdLst/>
              <a:ahLst/>
              <a:cxnLst/>
              <a:rect l="l" t="t" r="r" b="b"/>
              <a:pathLst>
                <a:path w="1160567" h="2884534">
                  <a:moveTo>
                    <a:pt x="0" y="0"/>
                  </a:moveTo>
                  <a:lnTo>
                    <a:pt x="1160567" y="0"/>
                  </a:lnTo>
                  <a:lnTo>
                    <a:pt x="1160567" y="2884534"/>
                  </a:lnTo>
                  <a:lnTo>
                    <a:pt x="0" y="2884534"/>
                  </a:lnTo>
                  <a:close/>
                </a:path>
              </a:pathLst>
            </a:custGeom>
            <a:solidFill>
              <a:srgbClr val="172763"/>
            </a:solidFill>
          </p:spPr>
          <p:txBody>
            <a:bodyPr/>
            <a:lstStyle/>
            <a:p>
              <a:endParaRPr lang="fr-FR"/>
            </a:p>
          </p:txBody>
        </p:sp>
        <p:sp>
          <p:nvSpPr>
            <p:cNvPr id="4" name="TextBox 4"/>
            <p:cNvSpPr txBox="1"/>
            <p:nvPr/>
          </p:nvSpPr>
          <p:spPr>
            <a:xfrm>
              <a:off x="0" y="28575"/>
              <a:ext cx="1160567" cy="2855959"/>
            </a:xfrm>
            <a:prstGeom prst="rect">
              <a:avLst/>
            </a:prstGeom>
          </p:spPr>
          <p:txBody>
            <a:bodyPr lIns="50800" tIns="50800" rIns="50800" bIns="50800" rtlCol="0" anchor="ctr"/>
            <a:lstStyle/>
            <a:p>
              <a:pPr algn="ctr">
                <a:lnSpc>
                  <a:spcPts val="2600"/>
                </a:lnSpc>
              </a:pPr>
              <a:endParaRPr/>
            </a:p>
          </p:txBody>
        </p:sp>
      </p:grpSp>
      <p:grpSp>
        <p:nvGrpSpPr>
          <p:cNvPr id="5" name="Group 5"/>
          <p:cNvGrpSpPr/>
          <p:nvPr/>
        </p:nvGrpSpPr>
        <p:grpSpPr>
          <a:xfrm>
            <a:off x="4050162" y="-332607"/>
            <a:ext cx="413090" cy="10952214"/>
            <a:chOff x="0" y="0"/>
            <a:chExt cx="108797" cy="2884534"/>
          </a:xfrm>
        </p:grpSpPr>
        <p:sp>
          <p:nvSpPr>
            <p:cNvPr id="6" name="Freeform 6"/>
            <p:cNvSpPr/>
            <p:nvPr/>
          </p:nvSpPr>
          <p:spPr>
            <a:xfrm>
              <a:off x="0" y="0"/>
              <a:ext cx="108797" cy="2884534"/>
            </a:xfrm>
            <a:custGeom>
              <a:avLst/>
              <a:gdLst/>
              <a:ahLst/>
              <a:cxnLst/>
              <a:rect l="l" t="t" r="r" b="b"/>
              <a:pathLst>
                <a:path w="108797" h="2884534">
                  <a:moveTo>
                    <a:pt x="0" y="0"/>
                  </a:moveTo>
                  <a:lnTo>
                    <a:pt x="108797" y="0"/>
                  </a:lnTo>
                  <a:lnTo>
                    <a:pt x="108797" y="2884534"/>
                  </a:lnTo>
                  <a:lnTo>
                    <a:pt x="0" y="2884534"/>
                  </a:lnTo>
                  <a:close/>
                </a:path>
              </a:pathLst>
            </a:custGeom>
            <a:solidFill>
              <a:srgbClr val="172763">
                <a:alpha val="80000"/>
              </a:srgbClr>
            </a:solidFill>
          </p:spPr>
          <p:txBody>
            <a:bodyPr/>
            <a:lstStyle/>
            <a:p>
              <a:endParaRPr lang="fr-FR"/>
            </a:p>
          </p:txBody>
        </p:sp>
        <p:sp>
          <p:nvSpPr>
            <p:cNvPr id="7" name="TextBox 7"/>
            <p:cNvSpPr txBox="1"/>
            <p:nvPr/>
          </p:nvSpPr>
          <p:spPr>
            <a:xfrm>
              <a:off x="0" y="28575"/>
              <a:ext cx="108797" cy="2855959"/>
            </a:xfrm>
            <a:prstGeom prst="rect">
              <a:avLst/>
            </a:prstGeom>
          </p:spPr>
          <p:txBody>
            <a:bodyPr lIns="50800" tIns="50800" rIns="50800" bIns="50800" rtlCol="0" anchor="ctr"/>
            <a:lstStyle/>
            <a:p>
              <a:pPr algn="ctr">
                <a:lnSpc>
                  <a:spcPts val="2600"/>
                </a:lnSpc>
              </a:pPr>
              <a:endParaRPr/>
            </a:p>
          </p:txBody>
        </p:sp>
      </p:grpSp>
      <p:grpSp>
        <p:nvGrpSpPr>
          <p:cNvPr id="8" name="Group 8"/>
          <p:cNvGrpSpPr/>
          <p:nvPr/>
        </p:nvGrpSpPr>
        <p:grpSpPr>
          <a:xfrm>
            <a:off x="4463252" y="-332607"/>
            <a:ext cx="413090" cy="10952214"/>
            <a:chOff x="0" y="0"/>
            <a:chExt cx="108797" cy="2884534"/>
          </a:xfrm>
        </p:grpSpPr>
        <p:sp>
          <p:nvSpPr>
            <p:cNvPr id="9" name="Freeform 9"/>
            <p:cNvSpPr/>
            <p:nvPr/>
          </p:nvSpPr>
          <p:spPr>
            <a:xfrm>
              <a:off x="0" y="0"/>
              <a:ext cx="108797" cy="2884534"/>
            </a:xfrm>
            <a:custGeom>
              <a:avLst/>
              <a:gdLst/>
              <a:ahLst/>
              <a:cxnLst/>
              <a:rect l="l" t="t" r="r" b="b"/>
              <a:pathLst>
                <a:path w="108797" h="2884534">
                  <a:moveTo>
                    <a:pt x="0" y="0"/>
                  </a:moveTo>
                  <a:lnTo>
                    <a:pt x="108797" y="0"/>
                  </a:lnTo>
                  <a:lnTo>
                    <a:pt x="108797" y="2884534"/>
                  </a:lnTo>
                  <a:lnTo>
                    <a:pt x="0" y="2884534"/>
                  </a:lnTo>
                  <a:close/>
                </a:path>
              </a:pathLst>
            </a:custGeom>
            <a:solidFill>
              <a:srgbClr val="172763">
                <a:alpha val="60000"/>
              </a:srgbClr>
            </a:solidFill>
          </p:spPr>
          <p:txBody>
            <a:bodyPr/>
            <a:lstStyle/>
            <a:p>
              <a:endParaRPr lang="fr-FR"/>
            </a:p>
          </p:txBody>
        </p:sp>
        <p:sp>
          <p:nvSpPr>
            <p:cNvPr id="10" name="TextBox 10"/>
            <p:cNvSpPr txBox="1"/>
            <p:nvPr/>
          </p:nvSpPr>
          <p:spPr>
            <a:xfrm>
              <a:off x="0" y="28575"/>
              <a:ext cx="108797" cy="2855959"/>
            </a:xfrm>
            <a:prstGeom prst="rect">
              <a:avLst/>
            </a:prstGeom>
          </p:spPr>
          <p:txBody>
            <a:bodyPr lIns="50800" tIns="50800" rIns="50800" bIns="50800" rtlCol="0" anchor="ctr"/>
            <a:lstStyle/>
            <a:p>
              <a:pPr algn="ctr">
                <a:lnSpc>
                  <a:spcPts val="2600"/>
                </a:lnSpc>
              </a:pPr>
              <a:endParaRPr/>
            </a:p>
          </p:txBody>
        </p:sp>
      </p:grpSp>
      <p:sp>
        <p:nvSpPr>
          <p:cNvPr id="11" name="TextBox 11"/>
          <p:cNvSpPr txBox="1"/>
          <p:nvPr/>
        </p:nvSpPr>
        <p:spPr>
          <a:xfrm rot="-5400000">
            <a:off x="-2211504" y="4570428"/>
            <a:ext cx="8727767" cy="1146143"/>
          </a:xfrm>
          <a:prstGeom prst="rect">
            <a:avLst/>
          </a:prstGeom>
        </p:spPr>
        <p:txBody>
          <a:bodyPr lIns="0" tIns="0" rIns="0" bIns="0" rtlCol="0" anchor="t">
            <a:spAutoFit/>
          </a:bodyPr>
          <a:lstStyle/>
          <a:p>
            <a:pPr algn="ctr">
              <a:lnSpc>
                <a:spcPts val="8000"/>
              </a:lnSpc>
            </a:pPr>
            <a:r>
              <a:rPr lang="en-US" sz="8000" b="1">
                <a:solidFill>
                  <a:srgbClr val="FFFFFF"/>
                </a:solidFill>
                <a:latin typeface="Poppins Bold"/>
                <a:ea typeface="Poppins Bold"/>
                <a:cs typeface="Poppins Bold"/>
                <a:sym typeface="Poppins Bold"/>
              </a:rPr>
              <a:t>Sommaire</a:t>
            </a:r>
          </a:p>
        </p:txBody>
      </p:sp>
      <p:sp>
        <p:nvSpPr>
          <p:cNvPr id="12" name="AutoShape 12"/>
          <p:cNvSpPr/>
          <p:nvPr/>
        </p:nvSpPr>
        <p:spPr>
          <a:xfrm>
            <a:off x="7707398" y="6787857"/>
            <a:ext cx="7228473" cy="0"/>
          </a:xfrm>
          <a:prstGeom prst="line">
            <a:avLst/>
          </a:prstGeom>
          <a:ln w="38100" cap="flat">
            <a:solidFill>
              <a:srgbClr val="172763"/>
            </a:solidFill>
            <a:prstDash val="solid"/>
            <a:headEnd type="none" w="sm" len="sm"/>
            <a:tailEnd type="none" w="sm" len="sm"/>
          </a:ln>
        </p:spPr>
        <p:txBody>
          <a:bodyPr/>
          <a:lstStyle/>
          <a:p>
            <a:endParaRPr lang="fr-FR"/>
          </a:p>
        </p:txBody>
      </p:sp>
      <p:sp>
        <p:nvSpPr>
          <p:cNvPr id="13" name="AutoShape 13"/>
          <p:cNvSpPr/>
          <p:nvPr/>
        </p:nvSpPr>
        <p:spPr>
          <a:xfrm>
            <a:off x="7707398" y="5122848"/>
            <a:ext cx="7228473" cy="0"/>
          </a:xfrm>
          <a:prstGeom prst="line">
            <a:avLst/>
          </a:prstGeom>
          <a:ln w="38100" cap="flat">
            <a:solidFill>
              <a:srgbClr val="172763"/>
            </a:solidFill>
            <a:prstDash val="solid"/>
            <a:headEnd type="none" w="sm" len="sm"/>
            <a:tailEnd type="none" w="sm" len="sm"/>
          </a:ln>
        </p:spPr>
        <p:txBody>
          <a:bodyPr/>
          <a:lstStyle/>
          <a:p>
            <a:endParaRPr lang="fr-FR"/>
          </a:p>
        </p:txBody>
      </p:sp>
      <p:sp>
        <p:nvSpPr>
          <p:cNvPr id="14" name="AutoShape 14"/>
          <p:cNvSpPr/>
          <p:nvPr/>
        </p:nvSpPr>
        <p:spPr>
          <a:xfrm>
            <a:off x="7707398" y="3479049"/>
            <a:ext cx="7228473" cy="0"/>
          </a:xfrm>
          <a:prstGeom prst="line">
            <a:avLst/>
          </a:prstGeom>
          <a:ln w="38100" cap="flat">
            <a:solidFill>
              <a:srgbClr val="172763"/>
            </a:solidFill>
            <a:prstDash val="solid"/>
            <a:headEnd type="none" w="sm" len="sm"/>
            <a:tailEnd type="none" w="sm" len="sm"/>
          </a:ln>
        </p:spPr>
        <p:txBody>
          <a:bodyPr/>
          <a:lstStyle/>
          <a:p>
            <a:endParaRPr lang="fr-FR"/>
          </a:p>
        </p:txBody>
      </p:sp>
      <p:sp>
        <p:nvSpPr>
          <p:cNvPr id="15" name="TextBox 15"/>
          <p:cNvSpPr txBox="1"/>
          <p:nvPr/>
        </p:nvSpPr>
        <p:spPr>
          <a:xfrm>
            <a:off x="9302776" y="7121232"/>
            <a:ext cx="6862744" cy="910963"/>
          </a:xfrm>
          <a:prstGeom prst="rect">
            <a:avLst/>
          </a:prstGeom>
        </p:spPr>
        <p:txBody>
          <a:bodyPr lIns="0" tIns="0" rIns="0" bIns="0" rtlCol="0" anchor="t">
            <a:spAutoFit/>
          </a:bodyPr>
          <a:lstStyle/>
          <a:p>
            <a:pPr algn="l">
              <a:lnSpc>
                <a:spcPts val="7014"/>
              </a:lnSpc>
            </a:pPr>
            <a:r>
              <a:rPr lang="en-US" sz="5010">
                <a:solidFill>
                  <a:srgbClr val="172763"/>
                </a:solidFill>
                <a:latin typeface="Poppins"/>
                <a:ea typeface="Poppins"/>
                <a:cs typeface="Poppins"/>
                <a:sym typeface="Poppins"/>
              </a:rPr>
              <a:t>Discussion</a:t>
            </a:r>
          </a:p>
        </p:txBody>
      </p:sp>
      <p:sp>
        <p:nvSpPr>
          <p:cNvPr id="16" name="TextBox 16"/>
          <p:cNvSpPr txBox="1"/>
          <p:nvPr/>
        </p:nvSpPr>
        <p:spPr>
          <a:xfrm>
            <a:off x="9302776" y="3755274"/>
            <a:ext cx="7956524" cy="910941"/>
          </a:xfrm>
          <a:prstGeom prst="rect">
            <a:avLst/>
          </a:prstGeom>
        </p:spPr>
        <p:txBody>
          <a:bodyPr lIns="0" tIns="0" rIns="0" bIns="0" rtlCol="0" anchor="t">
            <a:spAutoFit/>
          </a:bodyPr>
          <a:lstStyle/>
          <a:p>
            <a:pPr algn="l">
              <a:lnSpc>
                <a:spcPts val="7014"/>
              </a:lnSpc>
            </a:pPr>
            <a:r>
              <a:rPr lang="en-US" sz="5010">
                <a:solidFill>
                  <a:srgbClr val="172763"/>
                </a:solidFill>
                <a:latin typeface="Poppins"/>
                <a:ea typeface="Poppins"/>
                <a:cs typeface="Poppins"/>
                <a:sym typeface="Poppins"/>
              </a:rPr>
              <a:t>Méthodologie</a:t>
            </a:r>
          </a:p>
        </p:txBody>
      </p:sp>
      <p:sp>
        <p:nvSpPr>
          <p:cNvPr id="17" name="TextBox 17"/>
          <p:cNvSpPr txBox="1"/>
          <p:nvPr/>
        </p:nvSpPr>
        <p:spPr>
          <a:xfrm>
            <a:off x="9302776" y="5427648"/>
            <a:ext cx="7276388" cy="910941"/>
          </a:xfrm>
          <a:prstGeom prst="rect">
            <a:avLst/>
          </a:prstGeom>
        </p:spPr>
        <p:txBody>
          <a:bodyPr lIns="0" tIns="0" rIns="0" bIns="0" rtlCol="0" anchor="t">
            <a:spAutoFit/>
          </a:bodyPr>
          <a:lstStyle/>
          <a:p>
            <a:pPr algn="l">
              <a:lnSpc>
                <a:spcPts val="7014"/>
              </a:lnSpc>
            </a:pPr>
            <a:r>
              <a:rPr lang="en-US" sz="5010">
                <a:solidFill>
                  <a:srgbClr val="172763"/>
                </a:solidFill>
                <a:latin typeface="Poppins"/>
                <a:ea typeface="Poppins"/>
                <a:cs typeface="Poppins"/>
                <a:sym typeface="Poppins"/>
              </a:rPr>
              <a:t>Résultats</a:t>
            </a:r>
          </a:p>
        </p:txBody>
      </p:sp>
      <p:sp>
        <p:nvSpPr>
          <p:cNvPr id="18" name="TextBox 18"/>
          <p:cNvSpPr txBox="1"/>
          <p:nvPr/>
        </p:nvSpPr>
        <p:spPr>
          <a:xfrm>
            <a:off x="9302776" y="2063457"/>
            <a:ext cx="5762743" cy="910963"/>
          </a:xfrm>
          <a:prstGeom prst="rect">
            <a:avLst/>
          </a:prstGeom>
        </p:spPr>
        <p:txBody>
          <a:bodyPr lIns="0" tIns="0" rIns="0" bIns="0" rtlCol="0" anchor="t">
            <a:spAutoFit/>
          </a:bodyPr>
          <a:lstStyle/>
          <a:p>
            <a:pPr algn="l">
              <a:lnSpc>
                <a:spcPts val="7014"/>
              </a:lnSpc>
            </a:pPr>
            <a:r>
              <a:rPr lang="en-US" sz="5010">
                <a:solidFill>
                  <a:srgbClr val="172763"/>
                </a:solidFill>
                <a:latin typeface="Poppins"/>
                <a:ea typeface="Poppins"/>
                <a:cs typeface="Poppins"/>
                <a:sym typeface="Poppins"/>
              </a:rPr>
              <a:t>Introduction</a:t>
            </a:r>
          </a:p>
        </p:txBody>
      </p:sp>
      <p:sp>
        <p:nvSpPr>
          <p:cNvPr id="19" name="TextBox 19"/>
          <p:cNvSpPr txBox="1"/>
          <p:nvPr/>
        </p:nvSpPr>
        <p:spPr>
          <a:xfrm>
            <a:off x="7983623" y="2044407"/>
            <a:ext cx="1155512" cy="1092835"/>
          </a:xfrm>
          <a:prstGeom prst="rect">
            <a:avLst/>
          </a:prstGeom>
        </p:spPr>
        <p:txBody>
          <a:bodyPr lIns="0" tIns="0" rIns="0" bIns="0" rtlCol="0" anchor="t">
            <a:spAutoFit/>
          </a:bodyPr>
          <a:lstStyle/>
          <a:p>
            <a:pPr algn="ctr">
              <a:lnSpc>
                <a:spcPts val="8539"/>
              </a:lnSpc>
            </a:pPr>
            <a:r>
              <a:rPr lang="en-US" sz="6099" b="1">
                <a:solidFill>
                  <a:srgbClr val="EA5053"/>
                </a:solidFill>
                <a:latin typeface="Poppins Bold"/>
                <a:ea typeface="Poppins Bold"/>
                <a:cs typeface="Poppins Bold"/>
                <a:sym typeface="Poppins Bold"/>
              </a:rPr>
              <a:t>01</a:t>
            </a:r>
          </a:p>
        </p:txBody>
      </p:sp>
      <p:sp>
        <p:nvSpPr>
          <p:cNvPr id="20" name="TextBox 20"/>
          <p:cNvSpPr txBox="1"/>
          <p:nvPr/>
        </p:nvSpPr>
        <p:spPr>
          <a:xfrm>
            <a:off x="7983623" y="3696638"/>
            <a:ext cx="1155512" cy="1092835"/>
          </a:xfrm>
          <a:prstGeom prst="rect">
            <a:avLst/>
          </a:prstGeom>
        </p:spPr>
        <p:txBody>
          <a:bodyPr lIns="0" tIns="0" rIns="0" bIns="0" rtlCol="0" anchor="t">
            <a:spAutoFit/>
          </a:bodyPr>
          <a:lstStyle/>
          <a:p>
            <a:pPr algn="ctr">
              <a:lnSpc>
                <a:spcPts val="8539"/>
              </a:lnSpc>
            </a:pPr>
            <a:r>
              <a:rPr lang="en-US" sz="6099" b="1">
                <a:solidFill>
                  <a:srgbClr val="EA5053"/>
                </a:solidFill>
                <a:latin typeface="Poppins Bold"/>
                <a:ea typeface="Poppins Bold"/>
                <a:cs typeface="Poppins Bold"/>
                <a:sym typeface="Poppins Bold"/>
              </a:rPr>
              <a:t>02</a:t>
            </a:r>
          </a:p>
        </p:txBody>
      </p:sp>
      <p:sp>
        <p:nvSpPr>
          <p:cNvPr id="21" name="TextBox 21"/>
          <p:cNvSpPr txBox="1"/>
          <p:nvPr/>
        </p:nvSpPr>
        <p:spPr>
          <a:xfrm>
            <a:off x="7983623" y="5323547"/>
            <a:ext cx="1155512" cy="1092835"/>
          </a:xfrm>
          <a:prstGeom prst="rect">
            <a:avLst/>
          </a:prstGeom>
        </p:spPr>
        <p:txBody>
          <a:bodyPr lIns="0" tIns="0" rIns="0" bIns="0" rtlCol="0" anchor="t">
            <a:spAutoFit/>
          </a:bodyPr>
          <a:lstStyle/>
          <a:p>
            <a:pPr algn="ctr">
              <a:lnSpc>
                <a:spcPts val="8539"/>
              </a:lnSpc>
            </a:pPr>
            <a:r>
              <a:rPr lang="en-US" sz="6099" b="1">
                <a:solidFill>
                  <a:srgbClr val="EA5053"/>
                </a:solidFill>
                <a:latin typeface="Poppins Bold"/>
                <a:ea typeface="Poppins Bold"/>
                <a:cs typeface="Poppins Bold"/>
                <a:sym typeface="Poppins Bold"/>
              </a:rPr>
              <a:t>03</a:t>
            </a:r>
          </a:p>
        </p:txBody>
      </p:sp>
      <p:sp>
        <p:nvSpPr>
          <p:cNvPr id="22" name="TextBox 22"/>
          <p:cNvSpPr txBox="1"/>
          <p:nvPr/>
        </p:nvSpPr>
        <p:spPr>
          <a:xfrm>
            <a:off x="7983623" y="6978357"/>
            <a:ext cx="1155512" cy="1092835"/>
          </a:xfrm>
          <a:prstGeom prst="rect">
            <a:avLst/>
          </a:prstGeom>
        </p:spPr>
        <p:txBody>
          <a:bodyPr lIns="0" tIns="0" rIns="0" bIns="0" rtlCol="0" anchor="t">
            <a:spAutoFit/>
          </a:bodyPr>
          <a:lstStyle/>
          <a:p>
            <a:pPr algn="ctr">
              <a:lnSpc>
                <a:spcPts val="8539"/>
              </a:lnSpc>
            </a:pPr>
            <a:r>
              <a:rPr lang="en-US" sz="6099" b="1">
                <a:solidFill>
                  <a:srgbClr val="EA5053"/>
                </a:solidFill>
                <a:latin typeface="Poppins Bold"/>
                <a:ea typeface="Poppins Bold"/>
                <a:cs typeface="Poppins Bold"/>
                <a:sym typeface="Poppins Bold"/>
              </a:rPr>
              <a:t>04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78808"/>
            <a:ext cx="368344" cy="36834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4" name="TextBox 4"/>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5" name="Group 5"/>
          <p:cNvGrpSpPr/>
          <p:nvPr/>
        </p:nvGrpSpPr>
        <p:grpSpPr>
          <a:xfrm>
            <a:off x="1510177" y="1078808"/>
            <a:ext cx="368344" cy="3683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7" name="TextBox 7"/>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8" name="TextBox 8"/>
          <p:cNvSpPr txBox="1"/>
          <p:nvPr/>
        </p:nvSpPr>
        <p:spPr>
          <a:xfrm>
            <a:off x="1694349" y="3021620"/>
            <a:ext cx="6874738" cy="4588162"/>
          </a:xfrm>
          <a:prstGeom prst="rect">
            <a:avLst/>
          </a:prstGeom>
        </p:spPr>
        <p:txBody>
          <a:bodyPr lIns="0" tIns="0" rIns="0" bIns="0" rtlCol="0" anchor="t">
            <a:spAutoFit/>
          </a:bodyPr>
          <a:lstStyle/>
          <a:p>
            <a:pPr marL="431799" lvl="1" indent="-215899" algn="l">
              <a:lnSpc>
                <a:spcPts val="2799"/>
              </a:lnSpc>
              <a:buFont typeface="Arial"/>
              <a:buChar char="•"/>
            </a:pPr>
            <a:r>
              <a:rPr lang="en-US" sz="1999" b="1">
                <a:solidFill>
                  <a:srgbClr val="172763"/>
                </a:solidFill>
                <a:latin typeface="Poppins Bold"/>
                <a:ea typeface="Poppins Bold"/>
                <a:cs typeface="Poppins Bold"/>
                <a:sym typeface="Poppins Bold"/>
              </a:rPr>
              <a:t>Les stratégies restent dominées par les logiques aval </a:t>
            </a:r>
            <a:r>
              <a:rPr lang="en-US" sz="1999">
                <a:solidFill>
                  <a:srgbClr val="172763"/>
                </a:solidFill>
                <a:latin typeface="Poppins"/>
                <a:ea typeface="Poppins"/>
                <a:cs typeface="Poppins"/>
                <a:sym typeface="Poppins"/>
              </a:rPr>
              <a:t>(prévention des déchets, collecte séparée, orientation vers les filières de recyclage), avec 52 % des motivations liées à l’environnement (réduction des déchets, lutte contre les émissions, lutte contre le réchauffement climatique).</a:t>
            </a:r>
          </a:p>
          <a:p>
            <a:pPr algn="l">
              <a:lnSpc>
                <a:spcPts val="2799"/>
              </a:lnSpc>
            </a:pPr>
            <a:endParaRPr lang="en-US" sz="1999">
              <a:solidFill>
                <a:srgbClr val="172763"/>
              </a:solidFill>
              <a:latin typeface="Poppins"/>
              <a:ea typeface="Poppins"/>
              <a:cs typeface="Poppins"/>
              <a:sym typeface="Poppins"/>
            </a:endParaRPr>
          </a:p>
          <a:p>
            <a:pPr marL="431799" lvl="1" indent="-215899" algn="l">
              <a:lnSpc>
                <a:spcPts val="2799"/>
              </a:lnSpc>
              <a:buFont typeface="Arial"/>
              <a:buChar char="•"/>
            </a:pPr>
            <a:r>
              <a:rPr lang="en-US" sz="1999" b="1">
                <a:solidFill>
                  <a:srgbClr val="172763"/>
                </a:solidFill>
                <a:latin typeface="Poppins Bold"/>
                <a:ea typeface="Poppins Bold"/>
                <a:cs typeface="Poppins Bold"/>
                <a:sym typeface="Poppins Bold"/>
              </a:rPr>
              <a:t>La mise en œuvre est surtout portée par les services déchets</a:t>
            </a:r>
            <a:r>
              <a:rPr lang="en-US" sz="1999">
                <a:solidFill>
                  <a:srgbClr val="172763"/>
                </a:solidFill>
                <a:latin typeface="Poppins"/>
                <a:ea typeface="Poppins"/>
                <a:cs typeface="Poppins"/>
                <a:sym typeface="Poppins"/>
              </a:rPr>
              <a:t>, ce qui entretient une vision limitée. Les entreprises sont encore vues comme des acteurs exécutants (ou des bénéficiaires de dispositifs) et moins comme des partenaires, des acteurs du changement.</a:t>
            </a:r>
          </a:p>
        </p:txBody>
      </p:sp>
      <p:sp>
        <p:nvSpPr>
          <p:cNvPr id="9" name="TextBox 9"/>
          <p:cNvSpPr txBox="1"/>
          <p:nvPr/>
        </p:nvSpPr>
        <p:spPr>
          <a:xfrm>
            <a:off x="10342523" y="2241114"/>
            <a:ext cx="4652472" cy="352532"/>
          </a:xfrm>
          <a:prstGeom prst="rect">
            <a:avLst/>
          </a:prstGeom>
        </p:spPr>
        <p:txBody>
          <a:bodyPr lIns="0" tIns="0" rIns="0" bIns="0" rtlCol="0" anchor="t">
            <a:spAutoFit/>
          </a:bodyPr>
          <a:lstStyle/>
          <a:p>
            <a:pPr algn="l">
              <a:lnSpc>
                <a:spcPts val="2871"/>
              </a:lnSpc>
            </a:pPr>
            <a:r>
              <a:rPr lang="en-US" sz="2050" b="1">
                <a:solidFill>
                  <a:srgbClr val="002060"/>
                </a:solidFill>
                <a:latin typeface="Poppins Bold"/>
                <a:ea typeface="Poppins Bold"/>
                <a:cs typeface="Poppins Bold"/>
                <a:sym typeface="Poppins Bold"/>
              </a:rPr>
              <a:t>APPORTS SCIENTIFIQUES</a:t>
            </a:r>
          </a:p>
        </p:txBody>
      </p:sp>
      <p:sp>
        <p:nvSpPr>
          <p:cNvPr id="10" name="TextBox 10"/>
          <p:cNvSpPr txBox="1"/>
          <p:nvPr/>
        </p:nvSpPr>
        <p:spPr>
          <a:xfrm>
            <a:off x="9960856" y="3021620"/>
            <a:ext cx="6499102" cy="4588162"/>
          </a:xfrm>
          <a:prstGeom prst="rect">
            <a:avLst/>
          </a:prstGeom>
        </p:spPr>
        <p:txBody>
          <a:bodyPr lIns="0" tIns="0" rIns="0" bIns="0" rtlCol="0" anchor="t">
            <a:spAutoFit/>
          </a:bodyPr>
          <a:lstStyle/>
          <a:p>
            <a:pPr marL="431799" lvl="1" indent="-215899" algn="l">
              <a:lnSpc>
                <a:spcPts val="2799"/>
              </a:lnSpc>
              <a:buFont typeface="Arial"/>
              <a:buChar char="•"/>
            </a:pPr>
            <a:r>
              <a:rPr lang="en-US" sz="1999" b="1">
                <a:solidFill>
                  <a:srgbClr val="172763"/>
                </a:solidFill>
                <a:latin typeface="Poppins Bold"/>
                <a:ea typeface="Poppins Bold"/>
                <a:cs typeface="Poppins Bold"/>
                <a:sym typeface="Poppins Bold"/>
              </a:rPr>
              <a:t>Sélectivité territoriale</a:t>
            </a:r>
            <a:r>
              <a:rPr lang="en-US" sz="1999">
                <a:solidFill>
                  <a:srgbClr val="172763"/>
                </a:solidFill>
                <a:latin typeface="Poppins"/>
                <a:ea typeface="Poppins"/>
                <a:cs typeface="Poppins"/>
                <a:sym typeface="Poppins"/>
              </a:rPr>
              <a:t> : Les collectivités mobilisent sélectivement certains leviers (« R ») en fonction de leurs compétences, de leurs ressources et de leurs priorités politiques, en les alignant avec leurs priorités territoriales.</a:t>
            </a:r>
          </a:p>
          <a:p>
            <a:pPr algn="l">
              <a:lnSpc>
                <a:spcPts val="2799"/>
              </a:lnSpc>
            </a:pPr>
            <a:endParaRPr lang="en-US" sz="1999">
              <a:solidFill>
                <a:srgbClr val="172763"/>
              </a:solidFill>
              <a:latin typeface="Poppins"/>
              <a:ea typeface="Poppins"/>
              <a:cs typeface="Poppins"/>
              <a:sym typeface="Poppins"/>
            </a:endParaRPr>
          </a:p>
          <a:p>
            <a:pPr marL="431799" lvl="1" indent="-215899" algn="l">
              <a:lnSpc>
                <a:spcPts val="2799"/>
              </a:lnSpc>
              <a:buFont typeface="Arial"/>
              <a:buChar char="•"/>
            </a:pPr>
            <a:r>
              <a:rPr lang="en-US" sz="1999" b="1">
                <a:solidFill>
                  <a:srgbClr val="172763"/>
                </a:solidFill>
                <a:latin typeface="Poppins Bold"/>
                <a:ea typeface="Poppins Bold"/>
                <a:cs typeface="Poppins Bold"/>
                <a:sym typeface="Poppins Bold"/>
              </a:rPr>
              <a:t>Intermédiation territoriale </a:t>
            </a:r>
            <a:r>
              <a:rPr lang="en-US" sz="1999">
                <a:solidFill>
                  <a:srgbClr val="172763"/>
                </a:solidFill>
                <a:latin typeface="Poppins"/>
                <a:ea typeface="Poppins"/>
                <a:cs typeface="Poppins"/>
                <a:sym typeface="Poppins"/>
              </a:rPr>
              <a:t>: Les collectivités jouent plusieurs rôles : promoteurs (sensibilisation, renforcement des capacités), facilitateurs (coordination des projets, structuration de partenariats), et catalyseurs (favoriser les initiatives par la réglementation ou les incitations financières).</a:t>
            </a:r>
          </a:p>
        </p:txBody>
      </p:sp>
      <p:sp>
        <p:nvSpPr>
          <p:cNvPr id="11" name="TextBox 11"/>
          <p:cNvSpPr txBox="1"/>
          <p:nvPr/>
        </p:nvSpPr>
        <p:spPr>
          <a:xfrm>
            <a:off x="2213088" y="802835"/>
            <a:ext cx="15046212" cy="866780"/>
          </a:xfrm>
          <a:prstGeom prst="rect">
            <a:avLst/>
          </a:prstGeom>
        </p:spPr>
        <p:txBody>
          <a:bodyPr lIns="0" tIns="0" rIns="0" bIns="0" rtlCol="0" anchor="t">
            <a:spAutoFit/>
          </a:bodyPr>
          <a:lstStyle/>
          <a:p>
            <a:pPr algn="l">
              <a:lnSpc>
                <a:spcPts val="6000"/>
              </a:lnSpc>
            </a:pPr>
            <a:r>
              <a:rPr lang="en-US" sz="6000" b="1">
                <a:solidFill>
                  <a:srgbClr val="172763"/>
                </a:solidFill>
                <a:latin typeface="Poppins Bold"/>
                <a:ea typeface="Poppins Bold"/>
                <a:cs typeface="Poppins Bold"/>
                <a:sym typeface="Poppins Bold"/>
              </a:rPr>
              <a:t>Discussion</a:t>
            </a:r>
          </a:p>
        </p:txBody>
      </p:sp>
      <p:sp>
        <p:nvSpPr>
          <p:cNvPr id="12" name="TextBox 12"/>
          <p:cNvSpPr txBox="1"/>
          <p:nvPr/>
        </p:nvSpPr>
        <p:spPr>
          <a:xfrm>
            <a:off x="2062693" y="2241114"/>
            <a:ext cx="7107252" cy="352532"/>
          </a:xfrm>
          <a:prstGeom prst="rect">
            <a:avLst/>
          </a:prstGeom>
        </p:spPr>
        <p:txBody>
          <a:bodyPr lIns="0" tIns="0" rIns="0" bIns="0" rtlCol="0" anchor="t">
            <a:spAutoFit/>
          </a:bodyPr>
          <a:lstStyle/>
          <a:p>
            <a:pPr algn="l">
              <a:lnSpc>
                <a:spcPts val="2871"/>
              </a:lnSpc>
            </a:pPr>
            <a:r>
              <a:rPr lang="en-US" sz="2050" b="1">
                <a:solidFill>
                  <a:srgbClr val="002060"/>
                </a:solidFill>
                <a:latin typeface="Poppins Bold"/>
                <a:ea typeface="Poppins Bold"/>
                <a:cs typeface="Poppins Bold"/>
                <a:sym typeface="Poppins Bold"/>
              </a:rPr>
              <a:t>PRINCIPAUX CONSTATS</a:t>
            </a:r>
          </a:p>
        </p:txBody>
      </p:sp>
      <p:sp>
        <p:nvSpPr>
          <p:cNvPr id="13" name="AutoShape 13"/>
          <p:cNvSpPr/>
          <p:nvPr/>
        </p:nvSpPr>
        <p:spPr>
          <a:xfrm>
            <a:off x="1397044" y="2453137"/>
            <a:ext cx="466295" cy="0"/>
          </a:xfrm>
          <a:prstGeom prst="line">
            <a:avLst/>
          </a:prstGeom>
          <a:ln w="38100" cap="flat">
            <a:solidFill>
              <a:srgbClr val="172763"/>
            </a:solidFill>
            <a:prstDash val="solid"/>
            <a:headEnd type="none" w="sm" len="sm"/>
            <a:tailEnd type="none" w="sm" len="sm"/>
          </a:ln>
        </p:spPr>
        <p:txBody>
          <a:bodyPr/>
          <a:lstStyle/>
          <a:p>
            <a:endParaRPr lang="fr-FR"/>
          </a:p>
        </p:txBody>
      </p:sp>
      <p:sp>
        <p:nvSpPr>
          <p:cNvPr id="14" name="AutoShape 14"/>
          <p:cNvSpPr/>
          <p:nvPr/>
        </p:nvSpPr>
        <p:spPr>
          <a:xfrm>
            <a:off x="9676874" y="2472187"/>
            <a:ext cx="466295" cy="0"/>
          </a:xfrm>
          <a:prstGeom prst="line">
            <a:avLst/>
          </a:prstGeom>
          <a:ln w="38100" cap="flat">
            <a:solidFill>
              <a:srgbClr val="172763"/>
            </a:solidFill>
            <a:prstDash val="solid"/>
            <a:headEnd type="none" w="sm" len="sm"/>
            <a:tailEnd type="none" w="sm" len="sm"/>
          </a:ln>
        </p:spPr>
        <p:txBody>
          <a:bodyPr/>
          <a:lstStyle/>
          <a:p>
            <a:endParaRPr lang="fr-FR"/>
          </a:p>
        </p:txBody>
      </p:sp>
      <p:grpSp>
        <p:nvGrpSpPr>
          <p:cNvPr id="15" name="Group 15"/>
          <p:cNvGrpSpPr/>
          <p:nvPr/>
        </p:nvGrpSpPr>
        <p:grpSpPr>
          <a:xfrm>
            <a:off x="3051244" y="9007875"/>
            <a:ext cx="38100" cy="226530"/>
            <a:chOff x="0" y="0"/>
            <a:chExt cx="50800" cy="302040"/>
          </a:xfrm>
        </p:grpSpPr>
        <p:sp>
          <p:nvSpPr>
            <p:cNvPr id="16" name="Freeform 16"/>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17" name="Group 17"/>
          <p:cNvGrpSpPr/>
          <p:nvPr/>
        </p:nvGrpSpPr>
        <p:grpSpPr>
          <a:xfrm>
            <a:off x="-367106" y="8432900"/>
            <a:ext cx="19022211" cy="2203467"/>
            <a:chOff x="0" y="0"/>
            <a:chExt cx="5009965" cy="580337"/>
          </a:xfrm>
        </p:grpSpPr>
        <p:sp>
          <p:nvSpPr>
            <p:cNvPr id="18" name="Freeform 18"/>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9" name="TextBox 19"/>
            <p:cNvSpPr txBox="1"/>
            <p:nvPr/>
          </p:nvSpPr>
          <p:spPr>
            <a:xfrm>
              <a:off x="0" y="19050"/>
              <a:ext cx="5009965" cy="561287"/>
            </a:xfrm>
            <a:prstGeom prst="rect">
              <a:avLst/>
            </a:prstGeom>
          </p:spPr>
          <p:txBody>
            <a:bodyPr lIns="50800" tIns="50800" rIns="50800" bIns="50800" rtlCol="0" anchor="ctr"/>
            <a:lstStyle/>
            <a:p>
              <a:pPr algn="ctr">
                <a:lnSpc>
                  <a:spcPts val="1599"/>
                </a:lnSpc>
              </a:pPr>
              <a:endParaRPr/>
            </a:p>
          </p:txBody>
        </p:sp>
      </p:grpSp>
      <p:sp>
        <p:nvSpPr>
          <p:cNvPr id="20" name="TextBox 20"/>
          <p:cNvSpPr txBox="1"/>
          <p:nvPr/>
        </p:nvSpPr>
        <p:spPr>
          <a:xfrm>
            <a:off x="1008767" y="9171921"/>
            <a:ext cx="11505751" cy="421552"/>
          </a:xfrm>
          <a:prstGeom prst="rect">
            <a:avLst/>
          </a:prstGeom>
        </p:spPr>
        <p:txBody>
          <a:bodyPr lIns="0" tIns="0" rIns="0" bIns="0" rtlCol="0" anchor="t">
            <a:spAutoFit/>
          </a:bodyPr>
          <a:lstStyle/>
          <a:p>
            <a:pPr algn="l">
              <a:lnSpc>
                <a:spcPts val="1599"/>
              </a:lnSpc>
            </a:pPr>
            <a:r>
              <a:rPr lang="en-US" sz="1599" b="1">
                <a:solidFill>
                  <a:srgbClr val="FFFFFF"/>
                </a:solidFill>
                <a:latin typeface="Poppins Ultra-Bold"/>
                <a:ea typeface="Poppins Ultra-Bold"/>
                <a:cs typeface="Poppins Ultra-Bold"/>
                <a:sym typeface="Poppins Ultra-Bold"/>
              </a:rPr>
              <a:t>La contribution des villes et régions européennes à l'économie circulaire</a:t>
            </a:r>
          </a:p>
          <a:p>
            <a:pPr algn="l">
              <a:lnSpc>
                <a:spcPts val="1599"/>
              </a:lnSpc>
            </a:pPr>
            <a:endParaRPr lang="en-US" sz="1599" b="1">
              <a:solidFill>
                <a:srgbClr val="FFFFFF"/>
              </a:solidFill>
              <a:latin typeface="Poppins Ultra-Bold"/>
              <a:ea typeface="Poppins Ultra-Bold"/>
              <a:cs typeface="Poppins Ultra-Bold"/>
              <a:sym typeface="Poppins Ultra-Bold"/>
            </a:endParaRPr>
          </a:p>
        </p:txBody>
      </p:sp>
      <p:sp>
        <p:nvSpPr>
          <p:cNvPr id="21" name="Freeform 21"/>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3"/>
            <a:stretch>
              <a:fillRect l="-85427" t="-24016" r="-82863" b="-150612"/>
            </a:stretch>
          </a:blipFill>
        </p:spPr>
        <p:txBody>
          <a:bodyPr/>
          <a:lstStyle/>
          <a:p>
            <a:endParaRPr lang="fr-FR"/>
          </a:p>
        </p:txBody>
      </p:sp>
    </p:spTree>
  </p:cSld>
  <p:clrMapOvr>
    <a:masterClrMapping/>
  </p:clrMapOvr>
  <p:transition>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78808"/>
            <a:ext cx="368344" cy="36834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4" name="TextBox 4"/>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5" name="Group 5"/>
          <p:cNvGrpSpPr/>
          <p:nvPr/>
        </p:nvGrpSpPr>
        <p:grpSpPr>
          <a:xfrm>
            <a:off x="1510177" y="1078808"/>
            <a:ext cx="368344" cy="3683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7" name="TextBox 7"/>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8" name="TextBox 8"/>
          <p:cNvSpPr txBox="1"/>
          <p:nvPr/>
        </p:nvSpPr>
        <p:spPr>
          <a:xfrm>
            <a:off x="2213088" y="896583"/>
            <a:ext cx="9047361" cy="1473156"/>
          </a:xfrm>
          <a:prstGeom prst="rect">
            <a:avLst/>
          </a:prstGeom>
        </p:spPr>
        <p:txBody>
          <a:bodyPr lIns="0" tIns="0" rIns="0" bIns="0" rtlCol="0" anchor="t">
            <a:spAutoFit/>
          </a:bodyPr>
          <a:lstStyle/>
          <a:p>
            <a:pPr algn="l">
              <a:lnSpc>
                <a:spcPts val="5499"/>
              </a:lnSpc>
            </a:pPr>
            <a:r>
              <a:rPr lang="en-US" sz="5499" b="1">
                <a:solidFill>
                  <a:srgbClr val="172763"/>
                </a:solidFill>
                <a:latin typeface="Poppins Bold"/>
                <a:ea typeface="Poppins Bold"/>
                <a:cs typeface="Poppins Bold"/>
                <a:sym typeface="Poppins Bold"/>
              </a:rPr>
              <a:t>Limites de l’étude et pistes de recherche</a:t>
            </a:r>
          </a:p>
        </p:txBody>
      </p:sp>
      <p:grpSp>
        <p:nvGrpSpPr>
          <p:cNvPr id="9" name="Group 9"/>
          <p:cNvGrpSpPr/>
          <p:nvPr/>
        </p:nvGrpSpPr>
        <p:grpSpPr>
          <a:xfrm>
            <a:off x="3051244" y="9007875"/>
            <a:ext cx="38100" cy="226530"/>
            <a:chOff x="0" y="0"/>
            <a:chExt cx="50800" cy="302040"/>
          </a:xfrm>
        </p:grpSpPr>
        <p:sp>
          <p:nvSpPr>
            <p:cNvPr id="10" name="Freeform 10"/>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11" name="Group 11"/>
          <p:cNvGrpSpPr/>
          <p:nvPr/>
        </p:nvGrpSpPr>
        <p:grpSpPr>
          <a:xfrm>
            <a:off x="-367106" y="8432900"/>
            <a:ext cx="19022211" cy="2203467"/>
            <a:chOff x="0" y="0"/>
            <a:chExt cx="5009965" cy="580337"/>
          </a:xfrm>
        </p:grpSpPr>
        <p:sp>
          <p:nvSpPr>
            <p:cNvPr id="12" name="Freeform 12"/>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3" name="TextBox 13"/>
            <p:cNvSpPr txBox="1"/>
            <p:nvPr/>
          </p:nvSpPr>
          <p:spPr>
            <a:xfrm>
              <a:off x="0" y="19050"/>
              <a:ext cx="5009965" cy="561287"/>
            </a:xfrm>
            <a:prstGeom prst="rect">
              <a:avLst/>
            </a:prstGeom>
          </p:spPr>
          <p:txBody>
            <a:bodyPr lIns="50800" tIns="50800" rIns="50800" bIns="50800" rtlCol="0" anchor="ctr"/>
            <a:lstStyle/>
            <a:p>
              <a:pPr algn="ctr">
                <a:lnSpc>
                  <a:spcPts val="1599"/>
                </a:lnSpc>
              </a:pPr>
              <a:endParaRPr/>
            </a:p>
          </p:txBody>
        </p:sp>
      </p:grpSp>
      <p:sp>
        <p:nvSpPr>
          <p:cNvPr id="14" name="Freeform 14"/>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3"/>
            <a:stretch>
              <a:fillRect l="-85427" t="-24016" r="-82863" b="-150612"/>
            </a:stretch>
          </a:blipFill>
        </p:spPr>
        <p:txBody>
          <a:bodyPr/>
          <a:lstStyle/>
          <a:p>
            <a:endParaRPr lang="fr-FR"/>
          </a:p>
        </p:txBody>
      </p:sp>
      <p:grpSp>
        <p:nvGrpSpPr>
          <p:cNvPr id="15" name="Group 15"/>
          <p:cNvGrpSpPr/>
          <p:nvPr/>
        </p:nvGrpSpPr>
        <p:grpSpPr>
          <a:xfrm>
            <a:off x="11260449" y="0"/>
            <a:ext cx="7027551" cy="8432900"/>
            <a:chOff x="0" y="0"/>
            <a:chExt cx="11062970" cy="13275310"/>
          </a:xfrm>
        </p:grpSpPr>
        <p:sp>
          <p:nvSpPr>
            <p:cNvPr id="16" name="Freeform 16"/>
            <p:cNvSpPr/>
            <p:nvPr/>
          </p:nvSpPr>
          <p:spPr>
            <a:xfrm>
              <a:off x="0" y="0"/>
              <a:ext cx="11062970" cy="13275311"/>
            </a:xfrm>
            <a:custGeom>
              <a:avLst/>
              <a:gdLst/>
              <a:ahLst/>
              <a:cxnLst/>
              <a:rect l="l" t="t" r="r" b="b"/>
              <a:pathLst>
                <a:path w="11062970" h="13275311">
                  <a:moveTo>
                    <a:pt x="6649720" y="0"/>
                  </a:moveTo>
                  <a:lnTo>
                    <a:pt x="11062970" y="0"/>
                  </a:lnTo>
                  <a:lnTo>
                    <a:pt x="11062970" y="13275311"/>
                  </a:lnTo>
                  <a:lnTo>
                    <a:pt x="0" y="13275311"/>
                  </a:lnTo>
                  <a:lnTo>
                    <a:pt x="0" y="6649720"/>
                  </a:lnTo>
                  <a:cubicBezTo>
                    <a:pt x="0" y="2976880"/>
                    <a:pt x="2976880" y="0"/>
                    <a:pt x="6649720" y="0"/>
                  </a:cubicBezTo>
                  <a:close/>
                </a:path>
              </a:pathLst>
            </a:custGeom>
            <a:blipFill>
              <a:blip r:embed="rId4"/>
              <a:stretch>
                <a:fillRect l="-40054" r="-40054"/>
              </a:stretch>
            </a:blipFill>
          </p:spPr>
          <p:txBody>
            <a:bodyPr/>
            <a:lstStyle/>
            <a:p>
              <a:endParaRPr lang="fr-FR"/>
            </a:p>
          </p:txBody>
        </p:sp>
      </p:grpSp>
      <p:sp>
        <p:nvSpPr>
          <p:cNvPr id="17" name="TextBox 17"/>
          <p:cNvSpPr txBox="1"/>
          <p:nvPr/>
        </p:nvSpPr>
        <p:spPr>
          <a:xfrm>
            <a:off x="1694349" y="2701321"/>
            <a:ext cx="8170677" cy="5676265"/>
          </a:xfrm>
          <a:prstGeom prst="rect">
            <a:avLst/>
          </a:prstGeom>
        </p:spPr>
        <p:txBody>
          <a:bodyPr lIns="0" tIns="0" rIns="0" bIns="0" rtlCol="0" anchor="t">
            <a:spAutoFit/>
          </a:bodyPr>
          <a:lstStyle/>
          <a:p>
            <a:pPr marL="410209" lvl="1" indent="-205105" algn="l">
              <a:lnSpc>
                <a:spcPts val="2659"/>
              </a:lnSpc>
              <a:buFont typeface="Arial"/>
              <a:buChar char="•"/>
            </a:pPr>
            <a:r>
              <a:rPr lang="en-US" sz="1899" b="1">
                <a:solidFill>
                  <a:srgbClr val="172763"/>
                </a:solidFill>
                <a:latin typeface="Poppins Bold"/>
                <a:ea typeface="Poppins Bold"/>
                <a:cs typeface="Poppins Bold"/>
                <a:sym typeface="Poppins Bold"/>
              </a:rPr>
              <a:t>Nature des données </a:t>
            </a:r>
            <a:r>
              <a:rPr lang="en-US" sz="1899">
                <a:solidFill>
                  <a:srgbClr val="172763"/>
                </a:solidFill>
                <a:latin typeface="Poppins"/>
                <a:ea typeface="Poppins"/>
                <a:cs typeface="Poppins"/>
                <a:sym typeface="Poppins"/>
              </a:rPr>
              <a:t>: Analyse basée uniquement sur des documents stratégiques, qui montrent les intentions mais pas la mise en œuvre ni l’efficacité. Des enquêtes de terrain et des entretiens permettraient de mesurer l’écart entre ambitions et résultats.</a:t>
            </a:r>
          </a:p>
          <a:p>
            <a:pPr algn="l">
              <a:lnSpc>
                <a:spcPts val="2659"/>
              </a:lnSpc>
            </a:pPr>
            <a:endParaRPr lang="en-US" sz="1899">
              <a:solidFill>
                <a:srgbClr val="172763"/>
              </a:solidFill>
              <a:latin typeface="Poppins"/>
              <a:ea typeface="Poppins"/>
              <a:cs typeface="Poppins"/>
              <a:sym typeface="Poppins"/>
            </a:endParaRPr>
          </a:p>
          <a:p>
            <a:pPr marL="410209" lvl="1" indent="-205105" algn="l">
              <a:lnSpc>
                <a:spcPts val="2659"/>
              </a:lnSpc>
              <a:buFont typeface="Arial"/>
              <a:buChar char="•"/>
            </a:pPr>
            <a:r>
              <a:rPr lang="en-US" sz="1899" b="1">
                <a:solidFill>
                  <a:srgbClr val="172763"/>
                </a:solidFill>
                <a:latin typeface="Poppins Bold"/>
                <a:ea typeface="Poppins Bold"/>
                <a:cs typeface="Poppins Bold"/>
                <a:sym typeface="Poppins Bold"/>
              </a:rPr>
              <a:t>Contexte territorial </a:t>
            </a:r>
            <a:r>
              <a:rPr lang="en-US" sz="1899">
                <a:solidFill>
                  <a:srgbClr val="172763"/>
                </a:solidFill>
                <a:latin typeface="Poppins"/>
                <a:ea typeface="Poppins"/>
                <a:cs typeface="Poppins"/>
                <a:sym typeface="Poppins"/>
              </a:rPr>
              <a:t>: Pas de lien systématique établi entre le contenu des stratégies et les spécificités locales. Des recherches futures pourraient analyser comment les conditions locales, les rapports de pouvoir ou les héritages institutionnels influencent les trajectoires d’économie circulaire.</a:t>
            </a:r>
          </a:p>
          <a:p>
            <a:pPr algn="l">
              <a:lnSpc>
                <a:spcPts val="2659"/>
              </a:lnSpc>
            </a:pPr>
            <a:endParaRPr lang="en-US" sz="1899">
              <a:solidFill>
                <a:srgbClr val="172763"/>
              </a:solidFill>
              <a:latin typeface="Poppins"/>
              <a:ea typeface="Poppins"/>
              <a:cs typeface="Poppins"/>
              <a:sym typeface="Poppins"/>
            </a:endParaRPr>
          </a:p>
          <a:p>
            <a:pPr marL="410209" lvl="1" indent="-205105" algn="l">
              <a:lnSpc>
                <a:spcPts val="2659"/>
              </a:lnSpc>
              <a:buFont typeface="Arial"/>
              <a:buChar char="•"/>
            </a:pPr>
            <a:r>
              <a:rPr lang="en-US" sz="1899" b="1">
                <a:solidFill>
                  <a:srgbClr val="172763"/>
                </a:solidFill>
                <a:latin typeface="Poppins Bold"/>
                <a:ea typeface="Poppins Bold"/>
                <a:cs typeface="Poppins Bold"/>
                <a:sym typeface="Poppins Bold"/>
              </a:rPr>
              <a:t>Représentativité de l’échantillon </a:t>
            </a:r>
            <a:r>
              <a:rPr lang="en-US" sz="1899">
                <a:solidFill>
                  <a:srgbClr val="172763"/>
                </a:solidFill>
                <a:latin typeface="Poppins"/>
                <a:ea typeface="Poppins"/>
                <a:cs typeface="Poppins"/>
                <a:sym typeface="Poppins"/>
              </a:rPr>
              <a:t>: L’étude se concentre sur des territoires pionniers. Intégrer des territoires « suiveurs » permettrait de mieux évaluer l’effet de facteurs structurels (taille, géographie, modes de gouvernance).</a:t>
            </a:r>
          </a:p>
          <a:p>
            <a:pPr algn="l">
              <a:lnSpc>
                <a:spcPts val="2659"/>
              </a:lnSpc>
            </a:pPr>
            <a:endParaRPr lang="en-US" sz="1899">
              <a:solidFill>
                <a:srgbClr val="172763"/>
              </a:solidFill>
              <a:latin typeface="Poppins"/>
              <a:ea typeface="Poppins"/>
              <a:cs typeface="Poppins"/>
              <a:sym typeface="Poppins"/>
            </a:endParaRPr>
          </a:p>
        </p:txBody>
      </p:sp>
      <p:sp>
        <p:nvSpPr>
          <p:cNvPr id="18" name="TextBox 18"/>
          <p:cNvSpPr txBox="1"/>
          <p:nvPr/>
        </p:nvSpPr>
        <p:spPr>
          <a:xfrm>
            <a:off x="1008767" y="9171921"/>
            <a:ext cx="11505751" cy="221571"/>
          </a:xfrm>
          <a:prstGeom prst="rect">
            <a:avLst/>
          </a:prstGeom>
        </p:spPr>
        <p:txBody>
          <a:bodyPr lIns="0" tIns="0" rIns="0" bIns="0" rtlCol="0" anchor="t">
            <a:spAutoFit/>
          </a:bodyPr>
          <a:lstStyle/>
          <a:p>
            <a:pPr algn="l">
              <a:lnSpc>
                <a:spcPts val="1599"/>
              </a:lnSpc>
            </a:pPr>
            <a:r>
              <a:rPr lang="en-US" sz="1599" b="1">
                <a:solidFill>
                  <a:srgbClr val="FFFFFF"/>
                </a:solidFill>
                <a:latin typeface="Poppins Ultra-Bold"/>
                <a:ea typeface="Poppins Ultra-Bold"/>
                <a:cs typeface="Poppins Ultra-Bold"/>
                <a:sym typeface="Poppins Ultra-Bold"/>
              </a:rPr>
              <a:t>La contribution des villes et régions européennes à l'économie circulaire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092" y="-191173"/>
            <a:ext cx="13696751" cy="11047244"/>
            <a:chOff x="0" y="0"/>
            <a:chExt cx="3607375" cy="2909562"/>
          </a:xfrm>
        </p:grpSpPr>
        <p:sp>
          <p:nvSpPr>
            <p:cNvPr id="3" name="Freeform 3"/>
            <p:cNvSpPr/>
            <p:nvPr/>
          </p:nvSpPr>
          <p:spPr>
            <a:xfrm>
              <a:off x="0" y="0"/>
              <a:ext cx="3607375" cy="2909562"/>
            </a:xfrm>
            <a:custGeom>
              <a:avLst/>
              <a:gdLst/>
              <a:ahLst/>
              <a:cxnLst/>
              <a:rect l="l" t="t" r="r" b="b"/>
              <a:pathLst>
                <a:path w="3607375" h="2909562">
                  <a:moveTo>
                    <a:pt x="0" y="0"/>
                  </a:moveTo>
                  <a:lnTo>
                    <a:pt x="3607375" y="0"/>
                  </a:lnTo>
                  <a:lnTo>
                    <a:pt x="3607375" y="2909562"/>
                  </a:lnTo>
                  <a:lnTo>
                    <a:pt x="0" y="2909562"/>
                  </a:lnTo>
                  <a:close/>
                </a:path>
              </a:pathLst>
            </a:custGeom>
            <a:solidFill>
              <a:srgbClr val="172763"/>
            </a:solidFill>
          </p:spPr>
          <p:txBody>
            <a:bodyPr/>
            <a:lstStyle/>
            <a:p>
              <a:endParaRPr lang="fr-FR"/>
            </a:p>
          </p:txBody>
        </p:sp>
        <p:sp>
          <p:nvSpPr>
            <p:cNvPr id="4" name="TextBox 4"/>
            <p:cNvSpPr txBox="1"/>
            <p:nvPr/>
          </p:nvSpPr>
          <p:spPr>
            <a:xfrm>
              <a:off x="0" y="28575"/>
              <a:ext cx="3607375" cy="2880987"/>
            </a:xfrm>
            <a:prstGeom prst="rect">
              <a:avLst/>
            </a:prstGeom>
          </p:spPr>
          <p:txBody>
            <a:bodyPr lIns="50800" tIns="50800" rIns="50800" bIns="50800" rtlCol="0" anchor="ctr"/>
            <a:lstStyle/>
            <a:p>
              <a:pPr algn="ctr">
                <a:lnSpc>
                  <a:spcPts val="2600"/>
                </a:lnSpc>
              </a:pPr>
              <a:endParaRPr/>
            </a:p>
          </p:txBody>
        </p:sp>
      </p:grpSp>
      <p:grpSp>
        <p:nvGrpSpPr>
          <p:cNvPr id="5" name="Group 5"/>
          <p:cNvGrpSpPr/>
          <p:nvPr/>
        </p:nvGrpSpPr>
        <p:grpSpPr>
          <a:xfrm>
            <a:off x="13824748" y="0"/>
            <a:ext cx="413090" cy="10287000"/>
            <a:chOff x="0" y="0"/>
            <a:chExt cx="108797" cy="2709333"/>
          </a:xfrm>
        </p:grpSpPr>
        <p:sp>
          <p:nvSpPr>
            <p:cNvPr id="6" name="Freeform 6"/>
            <p:cNvSpPr/>
            <p:nvPr/>
          </p:nvSpPr>
          <p:spPr>
            <a:xfrm>
              <a:off x="0" y="0"/>
              <a:ext cx="108797" cy="2709333"/>
            </a:xfrm>
            <a:custGeom>
              <a:avLst/>
              <a:gdLst/>
              <a:ahLst/>
              <a:cxnLst/>
              <a:rect l="l" t="t" r="r" b="b"/>
              <a:pathLst>
                <a:path w="108797" h="2709333">
                  <a:moveTo>
                    <a:pt x="0" y="0"/>
                  </a:moveTo>
                  <a:lnTo>
                    <a:pt x="108797" y="0"/>
                  </a:lnTo>
                  <a:lnTo>
                    <a:pt x="108797" y="2709333"/>
                  </a:lnTo>
                  <a:lnTo>
                    <a:pt x="0" y="2709333"/>
                  </a:lnTo>
                  <a:close/>
                </a:path>
              </a:pathLst>
            </a:custGeom>
            <a:solidFill>
              <a:srgbClr val="172763">
                <a:alpha val="60000"/>
              </a:srgbClr>
            </a:solidFill>
          </p:spPr>
          <p:txBody>
            <a:bodyPr/>
            <a:lstStyle/>
            <a:p>
              <a:endParaRPr lang="fr-FR"/>
            </a:p>
          </p:txBody>
        </p:sp>
        <p:sp>
          <p:nvSpPr>
            <p:cNvPr id="7" name="TextBox 7"/>
            <p:cNvSpPr txBox="1"/>
            <p:nvPr/>
          </p:nvSpPr>
          <p:spPr>
            <a:xfrm>
              <a:off x="0" y="28575"/>
              <a:ext cx="108797" cy="2680758"/>
            </a:xfrm>
            <a:prstGeom prst="rect">
              <a:avLst/>
            </a:prstGeom>
          </p:spPr>
          <p:txBody>
            <a:bodyPr lIns="50800" tIns="50800" rIns="50800" bIns="50800" rtlCol="0" anchor="ctr"/>
            <a:lstStyle/>
            <a:p>
              <a:pPr algn="ctr">
                <a:lnSpc>
                  <a:spcPts val="2600"/>
                </a:lnSpc>
              </a:pPr>
              <a:endParaRPr/>
            </a:p>
          </p:txBody>
        </p:sp>
      </p:grpSp>
      <p:grpSp>
        <p:nvGrpSpPr>
          <p:cNvPr id="8" name="Group 8"/>
          <p:cNvGrpSpPr/>
          <p:nvPr/>
        </p:nvGrpSpPr>
        <p:grpSpPr>
          <a:xfrm>
            <a:off x="13411659" y="0"/>
            <a:ext cx="413090" cy="10287000"/>
            <a:chOff x="0" y="0"/>
            <a:chExt cx="108797" cy="2709333"/>
          </a:xfrm>
        </p:grpSpPr>
        <p:sp>
          <p:nvSpPr>
            <p:cNvPr id="9" name="Freeform 9"/>
            <p:cNvSpPr/>
            <p:nvPr/>
          </p:nvSpPr>
          <p:spPr>
            <a:xfrm>
              <a:off x="0" y="0"/>
              <a:ext cx="108797" cy="2709333"/>
            </a:xfrm>
            <a:custGeom>
              <a:avLst/>
              <a:gdLst/>
              <a:ahLst/>
              <a:cxnLst/>
              <a:rect l="l" t="t" r="r" b="b"/>
              <a:pathLst>
                <a:path w="108797" h="2709333">
                  <a:moveTo>
                    <a:pt x="0" y="0"/>
                  </a:moveTo>
                  <a:lnTo>
                    <a:pt x="108797" y="0"/>
                  </a:lnTo>
                  <a:lnTo>
                    <a:pt x="108797" y="2709333"/>
                  </a:lnTo>
                  <a:lnTo>
                    <a:pt x="0" y="2709333"/>
                  </a:lnTo>
                  <a:close/>
                </a:path>
              </a:pathLst>
            </a:custGeom>
            <a:solidFill>
              <a:srgbClr val="172763">
                <a:alpha val="80000"/>
              </a:srgbClr>
            </a:solidFill>
          </p:spPr>
          <p:txBody>
            <a:bodyPr/>
            <a:lstStyle/>
            <a:p>
              <a:endParaRPr lang="fr-FR"/>
            </a:p>
          </p:txBody>
        </p:sp>
        <p:sp>
          <p:nvSpPr>
            <p:cNvPr id="10" name="TextBox 10"/>
            <p:cNvSpPr txBox="1"/>
            <p:nvPr/>
          </p:nvSpPr>
          <p:spPr>
            <a:xfrm>
              <a:off x="0" y="28575"/>
              <a:ext cx="108797" cy="2680758"/>
            </a:xfrm>
            <a:prstGeom prst="rect">
              <a:avLst/>
            </a:prstGeom>
          </p:spPr>
          <p:txBody>
            <a:bodyPr lIns="50800" tIns="50800" rIns="50800" bIns="50800" rtlCol="0" anchor="ctr"/>
            <a:lstStyle/>
            <a:p>
              <a:pPr algn="ctr">
                <a:lnSpc>
                  <a:spcPts val="2600"/>
                </a:lnSpc>
              </a:pPr>
              <a:endParaRPr/>
            </a:p>
          </p:txBody>
        </p:sp>
      </p:grpSp>
      <p:sp>
        <p:nvSpPr>
          <p:cNvPr id="11" name="Freeform 11"/>
          <p:cNvSpPr/>
          <p:nvPr/>
        </p:nvSpPr>
        <p:spPr>
          <a:xfrm>
            <a:off x="1028700" y="8891811"/>
            <a:ext cx="1167208" cy="1140273"/>
          </a:xfrm>
          <a:custGeom>
            <a:avLst/>
            <a:gdLst/>
            <a:ahLst/>
            <a:cxnLst/>
            <a:rect l="l" t="t" r="r" b="b"/>
            <a:pathLst>
              <a:path w="1167208" h="1140273">
                <a:moveTo>
                  <a:pt x="0" y="0"/>
                </a:moveTo>
                <a:lnTo>
                  <a:pt x="1167208" y="0"/>
                </a:lnTo>
                <a:lnTo>
                  <a:pt x="1167208" y="1140272"/>
                </a:lnTo>
                <a:lnTo>
                  <a:pt x="0" y="1140272"/>
                </a:lnTo>
                <a:lnTo>
                  <a:pt x="0" y="0"/>
                </a:lnTo>
                <a:close/>
              </a:path>
            </a:pathLst>
          </a:custGeom>
          <a:blipFill>
            <a:blip r:embed="rId2"/>
            <a:stretch>
              <a:fillRect l="-85427" t="-24016" r="-82863" b="-150612"/>
            </a:stretch>
          </a:blipFill>
        </p:spPr>
        <p:txBody>
          <a:bodyPr/>
          <a:lstStyle/>
          <a:p>
            <a:endParaRPr lang="fr-FR"/>
          </a:p>
        </p:txBody>
      </p:sp>
      <p:sp>
        <p:nvSpPr>
          <p:cNvPr id="12" name="Freeform 12"/>
          <p:cNvSpPr/>
          <p:nvPr/>
        </p:nvSpPr>
        <p:spPr>
          <a:xfrm>
            <a:off x="7035141" y="8301011"/>
            <a:ext cx="1937994" cy="1985989"/>
          </a:xfrm>
          <a:custGeom>
            <a:avLst/>
            <a:gdLst/>
            <a:ahLst/>
            <a:cxnLst/>
            <a:rect l="l" t="t" r="r" b="b"/>
            <a:pathLst>
              <a:path w="1937994" h="1985989">
                <a:moveTo>
                  <a:pt x="0" y="0"/>
                </a:moveTo>
                <a:lnTo>
                  <a:pt x="1937995" y="0"/>
                </a:lnTo>
                <a:lnTo>
                  <a:pt x="1937995" y="1985989"/>
                </a:lnTo>
                <a:lnTo>
                  <a:pt x="0" y="19859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3" name="Freeform 13"/>
          <p:cNvSpPr/>
          <p:nvPr/>
        </p:nvSpPr>
        <p:spPr>
          <a:xfrm>
            <a:off x="1201932" y="4988836"/>
            <a:ext cx="587889" cy="376984"/>
          </a:xfrm>
          <a:custGeom>
            <a:avLst/>
            <a:gdLst/>
            <a:ahLst/>
            <a:cxnLst/>
            <a:rect l="l" t="t" r="r" b="b"/>
            <a:pathLst>
              <a:path w="587889" h="376984">
                <a:moveTo>
                  <a:pt x="0" y="0"/>
                </a:moveTo>
                <a:lnTo>
                  <a:pt x="587888" y="0"/>
                </a:lnTo>
                <a:lnTo>
                  <a:pt x="587888" y="376984"/>
                </a:lnTo>
                <a:lnTo>
                  <a:pt x="0" y="3769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4" name="Freeform 14"/>
          <p:cNvSpPr/>
          <p:nvPr/>
        </p:nvSpPr>
        <p:spPr>
          <a:xfrm rot="506585">
            <a:off x="9144244" y="6069555"/>
            <a:ext cx="2337444" cy="2503287"/>
          </a:xfrm>
          <a:custGeom>
            <a:avLst/>
            <a:gdLst/>
            <a:ahLst/>
            <a:cxnLst/>
            <a:rect l="l" t="t" r="r" b="b"/>
            <a:pathLst>
              <a:path w="2337444" h="2503287">
                <a:moveTo>
                  <a:pt x="0" y="0"/>
                </a:moveTo>
                <a:lnTo>
                  <a:pt x="2337444" y="0"/>
                </a:lnTo>
                <a:lnTo>
                  <a:pt x="2337444" y="2503286"/>
                </a:lnTo>
                <a:lnTo>
                  <a:pt x="0" y="25032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5" name="Freeform 15"/>
          <p:cNvSpPr/>
          <p:nvPr/>
        </p:nvSpPr>
        <p:spPr>
          <a:xfrm>
            <a:off x="14476254" y="439824"/>
            <a:ext cx="751840" cy="751840"/>
          </a:xfrm>
          <a:custGeom>
            <a:avLst/>
            <a:gdLst/>
            <a:ahLst/>
            <a:cxnLst/>
            <a:rect l="l" t="t" r="r" b="b"/>
            <a:pathLst>
              <a:path w="751840" h="751840">
                <a:moveTo>
                  <a:pt x="0" y="0"/>
                </a:moveTo>
                <a:lnTo>
                  <a:pt x="751841" y="0"/>
                </a:lnTo>
                <a:lnTo>
                  <a:pt x="751841" y="751840"/>
                </a:lnTo>
                <a:lnTo>
                  <a:pt x="0" y="751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6" name="Freeform 16"/>
          <p:cNvSpPr/>
          <p:nvPr/>
        </p:nvSpPr>
        <p:spPr>
          <a:xfrm>
            <a:off x="14476254" y="1888264"/>
            <a:ext cx="1855890" cy="837470"/>
          </a:xfrm>
          <a:custGeom>
            <a:avLst/>
            <a:gdLst/>
            <a:ahLst/>
            <a:cxnLst/>
            <a:rect l="l" t="t" r="r" b="b"/>
            <a:pathLst>
              <a:path w="1855890" h="837470">
                <a:moveTo>
                  <a:pt x="0" y="0"/>
                </a:moveTo>
                <a:lnTo>
                  <a:pt x="1855891" y="0"/>
                </a:lnTo>
                <a:lnTo>
                  <a:pt x="1855891" y="837470"/>
                </a:lnTo>
                <a:lnTo>
                  <a:pt x="0" y="8374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17" name="TextBox 17"/>
          <p:cNvSpPr txBox="1"/>
          <p:nvPr/>
        </p:nvSpPr>
        <p:spPr>
          <a:xfrm>
            <a:off x="1201932" y="2286912"/>
            <a:ext cx="8789444" cy="2472104"/>
          </a:xfrm>
          <a:prstGeom prst="rect">
            <a:avLst/>
          </a:prstGeom>
        </p:spPr>
        <p:txBody>
          <a:bodyPr lIns="0" tIns="0" rIns="0" bIns="0" rtlCol="0" anchor="t">
            <a:spAutoFit/>
          </a:bodyPr>
          <a:lstStyle/>
          <a:p>
            <a:pPr algn="l">
              <a:lnSpc>
                <a:spcPts val="9200"/>
              </a:lnSpc>
            </a:pPr>
            <a:r>
              <a:rPr lang="en-US" sz="9200" b="1">
                <a:solidFill>
                  <a:srgbClr val="FFFFFF"/>
                </a:solidFill>
                <a:latin typeface="Poppins Bold"/>
                <a:ea typeface="Poppins Bold"/>
                <a:cs typeface="Poppins Bold"/>
                <a:sym typeface="Poppins Bold"/>
              </a:rPr>
              <a:t>Merci de votre attention</a:t>
            </a:r>
          </a:p>
        </p:txBody>
      </p:sp>
      <p:sp>
        <p:nvSpPr>
          <p:cNvPr id="18" name="TextBox 18"/>
          <p:cNvSpPr txBox="1"/>
          <p:nvPr/>
        </p:nvSpPr>
        <p:spPr>
          <a:xfrm>
            <a:off x="1929438" y="5041157"/>
            <a:ext cx="5105704" cy="303160"/>
          </a:xfrm>
          <a:prstGeom prst="rect">
            <a:avLst/>
          </a:prstGeom>
        </p:spPr>
        <p:txBody>
          <a:bodyPr lIns="0" tIns="0" rIns="0" bIns="0" rtlCol="0" anchor="t">
            <a:spAutoFit/>
          </a:bodyPr>
          <a:lstStyle/>
          <a:p>
            <a:pPr algn="l">
              <a:lnSpc>
                <a:spcPts val="2281"/>
              </a:lnSpc>
            </a:pPr>
            <a:r>
              <a:rPr lang="en-US" sz="2281" b="1" spc="-45" dirty="0">
                <a:solidFill>
                  <a:schemeClr val="bg1"/>
                </a:solidFill>
                <a:latin typeface="Poppins Bold"/>
                <a:ea typeface="Poppins Bold"/>
                <a:cs typeface="Poppins Bold"/>
                <a:sym typeface="Poppins Bold"/>
              </a:rPr>
              <a:t>sbourdin@em-normandie.fr</a:t>
            </a:r>
          </a:p>
        </p:txBody>
      </p:sp>
      <p:sp>
        <p:nvSpPr>
          <p:cNvPr id="19" name="TextBox 19"/>
          <p:cNvSpPr txBox="1"/>
          <p:nvPr/>
        </p:nvSpPr>
        <p:spPr>
          <a:xfrm>
            <a:off x="9442357" y="6828100"/>
            <a:ext cx="2563721" cy="264839"/>
          </a:xfrm>
          <a:prstGeom prst="rect">
            <a:avLst/>
          </a:prstGeom>
        </p:spPr>
        <p:txBody>
          <a:bodyPr lIns="0" tIns="0" rIns="0" bIns="0" rtlCol="0" anchor="t">
            <a:spAutoFit/>
          </a:bodyPr>
          <a:lstStyle/>
          <a:p>
            <a:pPr algn="l">
              <a:lnSpc>
                <a:spcPts val="1800"/>
              </a:lnSpc>
            </a:pPr>
            <a:r>
              <a:rPr lang="en-US" sz="1800" b="1">
                <a:solidFill>
                  <a:srgbClr val="FFFFFF"/>
                </a:solidFill>
                <a:latin typeface="Poppins Bold"/>
                <a:ea typeface="Poppins Bold"/>
                <a:cs typeface="Poppins Bold"/>
                <a:sym typeface="Poppins Bold"/>
              </a:rPr>
              <a:t>Des questions ?</a:t>
            </a:r>
          </a:p>
        </p:txBody>
      </p:sp>
      <p:sp>
        <p:nvSpPr>
          <p:cNvPr id="20" name="TextBox 20"/>
          <p:cNvSpPr txBox="1"/>
          <p:nvPr/>
        </p:nvSpPr>
        <p:spPr>
          <a:xfrm>
            <a:off x="14476254" y="1318881"/>
            <a:ext cx="4324411" cy="452543"/>
          </a:xfrm>
          <a:prstGeom prst="rect">
            <a:avLst/>
          </a:prstGeom>
        </p:spPr>
        <p:txBody>
          <a:bodyPr lIns="0" tIns="0" rIns="0" bIns="0" rtlCol="0" anchor="t">
            <a:spAutoFit/>
          </a:bodyPr>
          <a:lstStyle/>
          <a:p>
            <a:pPr algn="l">
              <a:lnSpc>
                <a:spcPts val="1627"/>
              </a:lnSpc>
            </a:pPr>
            <a:r>
              <a:rPr lang="en-US" sz="1162" spc="116">
                <a:solidFill>
                  <a:srgbClr val="172763"/>
                </a:solidFill>
                <a:latin typeface="Poppins"/>
                <a:ea typeface="Poppins"/>
                <a:cs typeface="Poppins"/>
                <a:sym typeface="Poppins"/>
              </a:rPr>
              <a:t>EUROPEAN CHAIR OF EXCELLENCE</a:t>
            </a:r>
          </a:p>
          <a:p>
            <a:pPr algn="l">
              <a:lnSpc>
                <a:spcPts val="2036"/>
              </a:lnSpc>
            </a:pPr>
            <a:r>
              <a:rPr lang="en-US" sz="1454" b="1" spc="14">
                <a:solidFill>
                  <a:srgbClr val="172763"/>
                </a:solidFill>
                <a:latin typeface="Poppins Bold"/>
                <a:ea typeface="Poppins Bold"/>
                <a:cs typeface="Poppins Bold"/>
                <a:sym typeface="Poppins Bold"/>
              </a:rPr>
              <a:t>CIRCULAR ECONOMY AND territoRIES</a:t>
            </a:r>
          </a:p>
        </p:txBody>
      </p:sp>
      <p:pic>
        <p:nvPicPr>
          <p:cNvPr id="23" name="Picture 22">
            <a:extLst>
              <a:ext uri="{FF2B5EF4-FFF2-40B4-BE49-F238E27FC236}">
                <a16:creationId xmlns:a16="http://schemas.microsoft.com/office/drawing/2014/main" id="{A7852AA1-5595-E060-35AF-F166B3A8FECB}"/>
              </a:ext>
            </a:extLst>
          </p:cNvPr>
          <p:cNvPicPr>
            <a:picLocks noChangeAspect="1"/>
          </p:cNvPicPr>
          <p:nvPr/>
        </p:nvPicPr>
        <p:blipFill>
          <a:blip r:embed="rId13"/>
          <a:stretch>
            <a:fillRect/>
          </a:stretch>
        </p:blipFill>
        <p:spPr>
          <a:xfrm>
            <a:off x="14330720" y="4420456"/>
            <a:ext cx="3917313" cy="18907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25174" y="7887182"/>
            <a:ext cx="6529932" cy="2708668"/>
            <a:chOff x="0" y="0"/>
            <a:chExt cx="1719817" cy="713394"/>
          </a:xfrm>
        </p:grpSpPr>
        <p:sp>
          <p:nvSpPr>
            <p:cNvPr id="3" name="Freeform 3"/>
            <p:cNvSpPr/>
            <p:nvPr/>
          </p:nvSpPr>
          <p:spPr>
            <a:xfrm>
              <a:off x="0" y="0"/>
              <a:ext cx="1719818" cy="713394"/>
            </a:xfrm>
            <a:custGeom>
              <a:avLst/>
              <a:gdLst/>
              <a:ahLst/>
              <a:cxnLst/>
              <a:rect l="l" t="t" r="r" b="b"/>
              <a:pathLst>
                <a:path w="1719818" h="713394">
                  <a:moveTo>
                    <a:pt x="0" y="0"/>
                  </a:moveTo>
                  <a:lnTo>
                    <a:pt x="1719818" y="0"/>
                  </a:lnTo>
                  <a:lnTo>
                    <a:pt x="1719818" y="713394"/>
                  </a:lnTo>
                  <a:lnTo>
                    <a:pt x="0" y="713394"/>
                  </a:lnTo>
                  <a:close/>
                </a:path>
              </a:pathLst>
            </a:custGeom>
            <a:solidFill>
              <a:srgbClr val="172763"/>
            </a:solidFill>
          </p:spPr>
          <p:txBody>
            <a:bodyPr/>
            <a:lstStyle/>
            <a:p>
              <a:endParaRPr lang="fr-FR"/>
            </a:p>
          </p:txBody>
        </p:sp>
        <p:sp>
          <p:nvSpPr>
            <p:cNvPr id="4" name="TextBox 4"/>
            <p:cNvSpPr txBox="1"/>
            <p:nvPr/>
          </p:nvSpPr>
          <p:spPr>
            <a:xfrm>
              <a:off x="0" y="28575"/>
              <a:ext cx="1719817" cy="684819"/>
            </a:xfrm>
            <a:prstGeom prst="rect">
              <a:avLst/>
            </a:prstGeom>
          </p:spPr>
          <p:txBody>
            <a:bodyPr lIns="50800" tIns="50800" rIns="50800" bIns="50800" rtlCol="0" anchor="ctr"/>
            <a:lstStyle/>
            <a:p>
              <a:pPr algn="ctr">
                <a:lnSpc>
                  <a:spcPts val="2600"/>
                </a:lnSpc>
              </a:pPr>
              <a:endParaRPr/>
            </a:p>
          </p:txBody>
        </p:sp>
      </p:grpSp>
      <p:grpSp>
        <p:nvGrpSpPr>
          <p:cNvPr id="5" name="Group 5"/>
          <p:cNvGrpSpPr/>
          <p:nvPr/>
        </p:nvGrpSpPr>
        <p:grpSpPr>
          <a:xfrm>
            <a:off x="12125174" y="-134890"/>
            <a:ext cx="6529932" cy="8229800"/>
            <a:chOff x="0" y="0"/>
            <a:chExt cx="8706576" cy="10973066"/>
          </a:xfrm>
        </p:grpSpPr>
        <p:sp>
          <p:nvSpPr>
            <p:cNvPr id="6" name="AutoShape 6"/>
            <p:cNvSpPr/>
            <p:nvPr/>
          </p:nvSpPr>
          <p:spPr>
            <a:xfrm>
              <a:off x="0" y="0"/>
              <a:ext cx="8706576" cy="10973066"/>
            </a:xfrm>
            <a:prstGeom prst="rect">
              <a:avLst/>
            </a:prstGeom>
            <a:solidFill>
              <a:srgbClr val="E94F52"/>
            </a:solidFill>
          </p:spPr>
          <p:txBody>
            <a:bodyPr/>
            <a:lstStyle/>
            <a:p>
              <a:endParaRPr lang="fr-FR"/>
            </a:p>
          </p:txBody>
        </p:sp>
      </p:grpSp>
      <p:sp>
        <p:nvSpPr>
          <p:cNvPr id="7" name="TextBox 7"/>
          <p:cNvSpPr txBox="1"/>
          <p:nvPr/>
        </p:nvSpPr>
        <p:spPr>
          <a:xfrm>
            <a:off x="1045298" y="2868759"/>
            <a:ext cx="11307754" cy="1425574"/>
          </a:xfrm>
          <a:prstGeom prst="rect">
            <a:avLst/>
          </a:prstGeom>
        </p:spPr>
        <p:txBody>
          <a:bodyPr lIns="0" tIns="0" rIns="0" bIns="0" rtlCol="0" anchor="t">
            <a:spAutoFit/>
          </a:bodyPr>
          <a:lstStyle/>
          <a:p>
            <a:pPr algn="l">
              <a:lnSpc>
                <a:spcPts val="9999"/>
              </a:lnSpc>
            </a:pPr>
            <a:r>
              <a:rPr lang="en-US" sz="9999" b="1">
                <a:solidFill>
                  <a:srgbClr val="172763"/>
                </a:solidFill>
                <a:latin typeface="Poppins Bold"/>
                <a:ea typeface="Poppins Bold"/>
                <a:cs typeface="Poppins Bold"/>
                <a:sym typeface="Poppins Bold"/>
              </a:rPr>
              <a:t>Introduction</a:t>
            </a:r>
          </a:p>
        </p:txBody>
      </p:sp>
      <p:sp>
        <p:nvSpPr>
          <p:cNvPr id="8" name="Freeform 8"/>
          <p:cNvSpPr/>
          <p:nvPr/>
        </p:nvSpPr>
        <p:spPr>
          <a:xfrm>
            <a:off x="1028700" y="9372248"/>
            <a:ext cx="784242" cy="725607"/>
          </a:xfrm>
          <a:custGeom>
            <a:avLst/>
            <a:gdLst/>
            <a:ahLst/>
            <a:cxnLst/>
            <a:rect l="l" t="t" r="r" b="b"/>
            <a:pathLst>
              <a:path w="784242" h="725607">
                <a:moveTo>
                  <a:pt x="0" y="0"/>
                </a:moveTo>
                <a:lnTo>
                  <a:pt x="784242" y="0"/>
                </a:lnTo>
                <a:lnTo>
                  <a:pt x="784242" y="725606"/>
                </a:lnTo>
                <a:lnTo>
                  <a:pt x="0" y="725606"/>
                </a:lnTo>
                <a:lnTo>
                  <a:pt x="0" y="0"/>
                </a:lnTo>
                <a:close/>
              </a:path>
            </a:pathLst>
          </a:custGeom>
          <a:blipFill>
            <a:blip r:embed="rId2"/>
            <a:stretch>
              <a:fillRect l="-90943" t="-30224" r="-83155" b="-166023"/>
            </a:stretch>
          </a:blipFill>
        </p:spPr>
        <p:txBody>
          <a:bodyPr/>
          <a:lstStyle/>
          <a:p>
            <a:endParaRPr lang="fr-FR"/>
          </a:p>
        </p:txBody>
      </p:sp>
      <p:sp>
        <p:nvSpPr>
          <p:cNvPr id="9" name="TextBox 9"/>
          <p:cNvSpPr txBox="1"/>
          <p:nvPr/>
        </p:nvSpPr>
        <p:spPr>
          <a:xfrm>
            <a:off x="0" y="-196664"/>
            <a:ext cx="3657498" cy="3494048"/>
          </a:xfrm>
          <a:prstGeom prst="rect">
            <a:avLst/>
          </a:prstGeom>
        </p:spPr>
        <p:txBody>
          <a:bodyPr lIns="0" tIns="0" rIns="0" bIns="0" rtlCol="0" anchor="t">
            <a:spAutoFit/>
          </a:bodyPr>
          <a:lstStyle/>
          <a:p>
            <a:pPr algn="r">
              <a:lnSpc>
                <a:spcPts val="27031"/>
              </a:lnSpc>
            </a:pPr>
            <a:r>
              <a:rPr lang="en-US" sz="19308" b="1">
                <a:solidFill>
                  <a:srgbClr val="EA5053"/>
                </a:solidFill>
                <a:latin typeface="Poppins Bold"/>
                <a:ea typeface="Poppins Bold"/>
                <a:cs typeface="Poppins Bold"/>
                <a:sym typeface="Poppins Bold"/>
              </a:rPr>
              <a:t>01</a:t>
            </a:r>
          </a:p>
        </p:txBody>
      </p:sp>
      <p:grpSp>
        <p:nvGrpSpPr>
          <p:cNvPr id="10" name="Group 10"/>
          <p:cNvGrpSpPr/>
          <p:nvPr/>
        </p:nvGrpSpPr>
        <p:grpSpPr>
          <a:xfrm>
            <a:off x="3657498" y="2297305"/>
            <a:ext cx="368344" cy="36834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12" name="TextBox 12"/>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13" name="Group 13"/>
          <p:cNvGrpSpPr/>
          <p:nvPr/>
        </p:nvGrpSpPr>
        <p:grpSpPr>
          <a:xfrm>
            <a:off x="4094422" y="2297305"/>
            <a:ext cx="368344" cy="36834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15" name="TextBox 15"/>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16" name="AutoShape 16"/>
          <p:cNvSpPr/>
          <p:nvPr/>
        </p:nvSpPr>
        <p:spPr>
          <a:xfrm>
            <a:off x="1997135" y="5226637"/>
            <a:ext cx="0" cy="2180238"/>
          </a:xfrm>
          <a:prstGeom prst="line">
            <a:avLst/>
          </a:prstGeom>
          <a:ln w="28575" cap="flat">
            <a:solidFill>
              <a:srgbClr val="172763"/>
            </a:solidFill>
            <a:prstDash val="solid"/>
            <a:headEnd type="none" w="sm" len="sm"/>
            <a:tailEnd type="none" w="sm" len="sm"/>
          </a:ln>
        </p:spPr>
        <p:txBody>
          <a:bodyPr/>
          <a:lstStyle/>
          <a:p>
            <a:endParaRPr lang="fr-FR"/>
          </a:p>
        </p:txBody>
      </p:sp>
      <p:sp>
        <p:nvSpPr>
          <p:cNvPr id="17" name="TextBox 17"/>
          <p:cNvSpPr txBox="1"/>
          <p:nvPr/>
        </p:nvSpPr>
        <p:spPr>
          <a:xfrm>
            <a:off x="2416790" y="5938700"/>
            <a:ext cx="7704584" cy="413578"/>
          </a:xfrm>
          <a:prstGeom prst="rect">
            <a:avLst/>
          </a:prstGeom>
        </p:spPr>
        <p:txBody>
          <a:bodyPr lIns="0" tIns="0" rIns="0" bIns="0" rtlCol="0" anchor="t">
            <a:spAutoFit/>
          </a:bodyPr>
          <a:lstStyle/>
          <a:p>
            <a:pPr algn="l">
              <a:lnSpc>
                <a:spcPts val="2918"/>
              </a:lnSpc>
            </a:pPr>
            <a:r>
              <a:rPr lang="en-US" sz="2833" b="1">
                <a:solidFill>
                  <a:srgbClr val="172763"/>
                </a:solidFill>
                <a:latin typeface="Poppins Semi-Bold"/>
                <a:ea typeface="Poppins Semi-Bold"/>
                <a:cs typeface="Poppins Semi-Bold"/>
                <a:sym typeface="Poppins Semi-Bold"/>
              </a:rPr>
              <a:t>Questions de recherche</a:t>
            </a:r>
          </a:p>
        </p:txBody>
      </p:sp>
      <p:sp>
        <p:nvSpPr>
          <p:cNvPr id="18" name="Freeform 18"/>
          <p:cNvSpPr/>
          <p:nvPr/>
        </p:nvSpPr>
        <p:spPr>
          <a:xfrm rot="5400000">
            <a:off x="1818789" y="4869944"/>
            <a:ext cx="356694" cy="356694"/>
          </a:xfrm>
          <a:custGeom>
            <a:avLst/>
            <a:gdLst/>
            <a:ahLst/>
            <a:cxnLst/>
            <a:rect l="l" t="t" r="r" b="b"/>
            <a:pathLst>
              <a:path w="356694" h="356694">
                <a:moveTo>
                  <a:pt x="0" y="0"/>
                </a:moveTo>
                <a:lnTo>
                  <a:pt x="356693" y="0"/>
                </a:lnTo>
                <a:lnTo>
                  <a:pt x="356693" y="356693"/>
                </a:lnTo>
                <a:lnTo>
                  <a:pt x="0" y="3566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9" name="TextBox 19"/>
          <p:cNvSpPr txBox="1"/>
          <p:nvPr/>
        </p:nvSpPr>
        <p:spPr>
          <a:xfrm>
            <a:off x="2416790" y="4717583"/>
            <a:ext cx="5107817" cy="509076"/>
          </a:xfrm>
          <a:prstGeom prst="rect">
            <a:avLst/>
          </a:prstGeom>
        </p:spPr>
        <p:txBody>
          <a:bodyPr lIns="0" tIns="0" rIns="0" bIns="0" rtlCol="0" anchor="t">
            <a:spAutoFit/>
          </a:bodyPr>
          <a:lstStyle/>
          <a:p>
            <a:pPr algn="l">
              <a:lnSpc>
                <a:spcPts val="3966"/>
              </a:lnSpc>
            </a:pPr>
            <a:r>
              <a:rPr lang="en-US" sz="2833" b="1">
                <a:solidFill>
                  <a:srgbClr val="172763"/>
                </a:solidFill>
                <a:latin typeface="Poppins Semi-Bold"/>
                <a:ea typeface="Poppins Semi-Bold"/>
                <a:cs typeface="Poppins Semi-Bold"/>
                <a:sym typeface="Poppins Semi-Bold"/>
              </a:rPr>
              <a:t>Contexte de l’étude</a:t>
            </a:r>
          </a:p>
        </p:txBody>
      </p:sp>
      <p:sp>
        <p:nvSpPr>
          <p:cNvPr id="20" name="Freeform 20"/>
          <p:cNvSpPr/>
          <p:nvPr/>
        </p:nvSpPr>
        <p:spPr>
          <a:xfrm rot="5400000">
            <a:off x="1818789" y="5960062"/>
            <a:ext cx="356694" cy="356694"/>
          </a:xfrm>
          <a:custGeom>
            <a:avLst/>
            <a:gdLst/>
            <a:ahLst/>
            <a:cxnLst/>
            <a:rect l="l" t="t" r="r" b="b"/>
            <a:pathLst>
              <a:path w="356694" h="356694">
                <a:moveTo>
                  <a:pt x="0" y="0"/>
                </a:moveTo>
                <a:lnTo>
                  <a:pt x="356693" y="0"/>
                </a:lnTo>
                <a:lnTo>
                  <a:pt x="356693" y="356694"/>
                </a:lnTo>
                <a:lnTo>
                  <a:pt x="0" y="3566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21" name="Freeform 21"/>
          <p:cNvSpPr/>
          <p:nvPr/>
        </p:nvSpPr>
        <p:spPr>
          <a:xfrm rot="5400000">
            <a:off x="1818789" y="7050181"/>
            <a:ext cx="356694" cy="356694"/>
          </a:xfrm>
          <a:custGeom>
            <a:avLst/>
            <a:gdLst/>
            <a:ahLst/>
            <a:cxnLst/>
            <a:rect l="l" t="t" r="r" b="b"/>
            <a:pathLst>
              <a:path w="356694" h="356694">
                <a:moveTo>
                  <a:pt x="0" y="0"/>
                </a:moveTo>
                <a:lnTo>
                  <a:pt x="356693" y="0"/>
                </a:lnTo>
                <a:lnTo>
                  <a:pt x="356693" y="356694"/>
                </a:lnTo>
                <a:lnTo>
                  <a:pt x="0" y="3566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22" name="TextBox 22"/>
          <p:cNvSpPr txBox="1"/>
          <p:nvPr/>
        </p:nvSpPr>
        <p:spPr>
          <a:xfrm>
            <a:off x="2416790" y="6969075"/>
            <a:ext cx="6293222" cy="509076"/>
          </a:xfrm>
          <a:prstGeom prst="rect">
            <a:avLst/>
          </a:prstGeom>
        </p:spPr>
        <p:txBody>
          <a:bodyPr lIns="0" tIns="0" rIns="0" bIns="0" rtlCol="0" anchor="t">
            <a:spAutoFit/>
          </a:bodyPr>
          <a:lstStyle/>
          <a:p>
            <a:pPr algn="l">
              <a:lnSpc>
                <a:spcPts val="3966"/>
              </a:lnSpc>
            </a:pPr>
            <a:r>
              <a:rPr lang="en-US" sz="2833" b="1">
                <a:solidFill>
                  <a:srgbClr val="172763"/>
                </a:solidFill>
                <a:latin typeface="Poppins Semi-Bold"/>
                <a:ea typeface="Poppins Semi-Bold"/>
                <a:cs typeface="Poppins Semi-Bold"/>
                <a:sym typeface="Poppins Semi-Bold"/>
              </a:rPr>
              <a:t>Etat de l’art</a:t>
            </a:r>
          </a:p>
        </p:txBody>
      </p:sp>
      <p:sp>
        <p:nvSpPr>
          <p:cNvPr id="23" name="TextBox 23"/>
          <p:cNvSpPr txBox="1"/>
          <p:nvPr/>
        </p:nvSpPr>
        <p:spPr>
          <a:xfrm>
            <a:off x="1028700" y="8993504"/>
            <a:ext cx="9839923" cy="431078"/>
          </a:xfrm>
          <a:prstGeom prst="rect">
            <a:avLst/>
          </a:prstGeom>
        </p:spPr>
        <p:txBody>
          <a:bodyPr lIns="0" tIns="0" rIns="0" bIns="0" rtlCol="0" anchor="t">
            <a:spAutoFit/>
          </a:bodyPr>
          <a:lstStyle/>
          <a:p>
            <a:pPr algn="l">
              <a:lnSpc>
                <a:spcPts val="1600"/>
              </a:lnSpc>
            </a:pPr>
            <a:r>
              <a:rPr lang="en-US" sz="1600" b="1">
                <a:solidFill>
                  <a:srgbClr val="172763"/>
                </a:solidFill>
                <a:latin typeface="Poppins Bold"/>
                <a:ea typeface="Poppins Bold"/>
                <a:cs typeface="Poppins Bold"/>
                <a:sym typeface="Poppins Bold"/>
              </a:rPr>
              <a:t>La contribution des villes et régions européennes à l'économie circulaire</a:t>
            </a:r>
          </a:p>
          <a:p>
            <a:pPr algn="l">
              <a:lnSpc>
                <a:spcPts val="1600"/>
              </a:lnSpc>
            </a:pPr>
            <a:endParaRPr lang="en-US" sz="1600" b="1">
              <a:solidFill>
                <a:srgbClr val="172763"/>
              </a:solidFill>
              <a:latin typeface="Poppins Bold"/>
              <a:ea typeface="Poppins Bold"/>
              <a:cs typeface="Poppins Bold"/>
              <a:sym typeface="Poppi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182719"/>
            <a:ext cx="368344" cy="36834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4" name="TextBox 4"/>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5" name="Group 5"/>
          <p:cNvGrpSpPr/>
          <p:nvPr/>
        </p:nvGrpSpPr>
        <p:grpSpPr>
          <a:xfrm>
            <a:off x="1510177" y="1182719"/>
            <a:ext cx="368344" cy="3683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7" name="TextBox 7"/>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8" name="AutoShape 8"/>
          <p:cNvSpPr/>
          <p:nvPr/>
        </p:nvSpPr>
        <p:spPr>
          <a:xfrm>
            <a:off x="882990" y="2480213"/>
            <a:ext cx="466295" cy="0"/>
          </a:xfrm>
          <a:prstGeom prst="line">
            <a:avLst/>
          </a:prstGeom>
          <a:ln w="38100" cap="flat">
            <a:solidFill>
              <a:srgbClr val="172763"/>
            </a:solidFill>
            <a:prstDash val="solid"/>
            <a:headEnd type="none" w="sm" len="sm"/>
            <a:tailEnd type="none" w="sm" len="sm"/>
          </a:ln>
        </p:spPr>
        <p:txBody>
          <a:bodyPr/>
          <a:lstStyle/>
          <a:p>
            <a:endParaRPr lang="fr-FR"/>
          </a:p>
        </p:txBody>
      </p:sp>
      <p:grpSp>
        <p:nvGrpSpPr>
          <p:cNvPr id="9" name="Group 9"/>
          <p:cNvGrpSpPr/>
          <p:nvPr/>
        </p:nvGrpSpPr>
        <p:grpSpPr>
          <a:xfrm>
            <a:off x="3051244" y="9007875"/>
            <a:ext cx="38100" cy="226530"/>
            <a:chOff x="0" y="0"/>
            <a:chExt cx="50800" cy="302040"/>
          </a:xfrm>
        </p:grpSpPr>
        <p:sp>
          <p:nvSpPr>
            <p:cNvPr id="10" name="Freeform 10"/>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11" name="Group 11"/>
          <p:cNvGrpSpPr/>
          <p:nvPr/>
        </p:nvGrpSpPr>
        <p:grpSpPr>
          <a:xfrm>
            <a:off x="-367106" y="8432900"/>
            <a:ext cx="19022211" cy="2203467"/>
            <a:chOff x="0" y="0"/>
            <a:chExt cx="5009965" cy="580337"/>
          </a:xfrm>
        </p:grpSpPr>
        <p:sp>
          <p:nvSpPr>
            <p:cNvPr id="12" name="Freeform 12"/>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3" name="TextBox 13"/>
            <p:cNvSpPr txBox="1"/>
            <p:nvPr/>
          </p:nvSpPr>
          <p:spPr>
            <a:xfrm>
              <a:off x="0" y="19050"/>
              <a:ext cx="5009965" cy="561287"/>
            </a:xfrm>
            <a:prstGeom prst="rect">
              <a:avLst/>
            </a:prstGeom>
          </p:spPr>
          <p:txBody>
            <a:bodyPr lIns="50800" tIns="50800" rIns="50800" bIns="50800" rtlCol="0" anchor="ctr"/>
            <a:lstStyle/>
            <a:p>
              <a:pPr algn="ctr">
                <a:lnSpc>
                  <a:spcPts val="1599"/>
                </a:lnSpc>
              </a:pPr>
              <a:endParaRPr/>
            </a:p>
          </p:txBody>
        </p:sp>
      </p:grpSp>
      <p:sp>
        <p:nvSpPr>
          <p:cNvPr id="14" name="Freeform 14"/>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3"/>
            <a:stretch>
              <a:fillRect l="-85427" t="-24016" r="-82863" b="-150612"/>
            </a:stretch>
          </a:blipFill>
        </p:spPr>
        <p:txBody>
          <a:bodyPr/>
          <a:lstStyle/>
          <a:p>
            <a:endParaRPr lang="fr-FR"/>
          </a:p>
        </p:txBody>
      </p:sp>
      <p:sp>
        <p:nvSpPr>
          <p:cNvPr id="15" name="TextBox 15"/>
          <p:cNvSpPr txBox="1"/>
          <p:nvPr/>
        </p:nvSpPr>
        <p:spPr>
          <a:xfrm>
            <a:off x="1510177" y="3130650"/>
            <a:ext cx="7102902" cy="4949362"/>
          </a:xfrm>
          <a:prstGeom prst="rect">
            <a:avLst/>
          </a:prstGeom>
        </p:spPr>
        <p:txBody>
          <a:bodyPr lIns="0" tIns="0" rIns="0" bIns="0" rtlCol="0" anchor="t">
            <a:spAutoFit/>
          </a:bodyPr>
          <a:lstStyle/>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Un pilier stratégique de l’Union européenne </a:t>
            </a:r>
            <a:r>
              <a:rPr lang="en-US" sz="2000">
                <a:solidFill>
                  <a:srgbClr val="172763"/>
                </a:solidFill>
                <a:latin typeface="Poppins"/>
                <a:ea typeface="Poppins"/>
                <a:cs typeface="Poppins"/>
                <a:sym typeface="Poppins"/>
              </a:rPr>
              <a:t>:</a:t>
            </a:r>
            <a:r>
              <a:rPr lang="en-US" sz="2000" b="1">
                <a:solidFill>
                  <a:srgbClr val="172763"/>
                </a:solidFill>
                <a:latin typeface="Poppins Bold"/>
                <a:ea typeface="Poppins Bold"/>
                <a:cs typeface="Poppins Bold"/>
                <a:sym typeface="Poppins Bold"/>
              </a:rPr>
              <a:t> </a:t>
            </a:r>
            <a:r>
              <a:rPr lang="en-US" sz="2000">
                <a:solidFill>
                  <a:srgbClr val="172763"/>
                </a:solidFill>
                <a:latin typeface="Poppins"/>
                <a:ea typeface="Poppins"/>
                <a:cs typeface="Poppins"/>
                <a:sym typeface="Poppins"/>
              </a:rPr>
              <a:t>Le Pacte vert européen fait de l’économie circulaire un levier central pour découpler croissance économique et consommation de ressources, et pour atteindre la neutralité carbone d’ici 2050.</a:t>
            </a:r>
          </a:p>
          <a:p>
            <a:pPr algn="l">
              <a:lnSpc>
                <a:spcPts val="2800"/>
              </a:lnSpc>
            </a:pPr>
            <a:endParaRPr lang="en-US" sz="2000">
              <a:solidFill>
                <a:srgbClr val="172763"/>
              </a:solidFill>
              <a:latin typeface="Poppins"/>
              <a:ea typeface="Poppins"/>
              <a:cs typeface="Poppins"/>
              <a:sym typeface="Poppins"/>
            </a:endParaRPr>
          </a:p>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Un cadre législatif en évolution</a:t>
            </a:r>
            <a:r>
              <a:rPr lang="en-US" sz="2000">
                <a:solidFill>
                  <a:srgbClr val="172763"/>
                </a:solidFill>
                <a:latin typeface="Poppins"/>
                <a:ea typeface="Poppins"/>
                <a:cs typeface="Poppins"/>
                <a:sym typeface="Poppins"/>
              </a:rPr>
              <a:t> : Le Plan d’action pour l’économie circulaire adopté en mars 2020 prévoit des mesures législatives et non législatives sur des filières à fort impact (textile, construction), modernise la réglementation sur les déchets, introduit un droit à la réparation et renforce la responsabilité élargie des producteurs (REP).</a:t>
            </a:r>
          </a:p>
          <a:p>
            <a:pPr algn="l">
              <a:lnSpc>
                <a:spcPts val="2800"/>
              </a:lnSpc>
            </a:pPr>
            <a:endParaRPr lang="en-US" sz="2000">
              <a:solidFill>
                <a:srgbClr val="172763"/>
              </a:solidFill>
              <a:latin typeface="Poppins"/>
              <a:ea typeface="Poppins"/>
              <a:cs typeface="Poppins"/>
              <a:sym typeface="Poppins"/>
            </a:endParaRPr>
          </a:p>
        </p:txBody>
      </p:sp>
      <p:sp>
        <p:nvSpPr>
          <p:cNvPr id="16" name="TextBox 16"/>
          <p:cNvSpPr txBox="1"/>
          <p:nvPr/>
        </p:nvSpPr>
        <p:spPr>
          <a:xfrm>
            <a:off x="2213088" y="1021045"/>
            <a:ext cx="7435743" cy="799514"/>
          </a:xfrm>
          <a:prstGeom prst="rect">
            <a:avLst/>
          </a:prstGeom>
        </p:spPr>
        <p:txBody>
          <a:bodyPr lIns="0" tIns="0" rIns="0" bIns="0" rtlCol="0" anchor="t">
            <a:spAutoFit/>
          </a:bodyPr>
          <a:lstStyle/>
          <a:p>
            <a:pPr algn="l">
              <a:lnSpc>
                <a:spcPts val="5600"/>
              </a:lnSpc>
            </a:pPr>
            <a:r>
              <a:rPr lang="en-US" sz="5600" b="1">
                <a:solidFill>
                  <a:srgbClr val="172763"/>
                </a:solidFill>
                <a:latin typeface="Poppins Bold"/>
                <a:ea typeface="Poppins Bold"/>
                <a:cs typeface="Poppins Bold"/>
                <a:sym typeface="Poppins Bold"/>
              </a:rPr>
              <a:t>Cadrage de l’étude</a:t>
            </a:r>
          </a:p>
        </p:txBody>
      </p:sp>
      <p:sp>
        <p:nvSpPr>
          <p:cNvPr id="17" name="TextBox 17"/>
          <p:cNvSpPr txBox="1"/>
          <p:nvPr/>
        </p:nvSpPr>
        <p:spPr>
          <a:xfrm>
            <a:off x="1548638" y="2268190"/>
            <a:ext cx="14882671" cy="1090841"/>
          </a:xfrm>
          <a:prstGeom prst="rect">
            <a:avLst/>
          </a:prstGeom>
        </p:spPr>
        <p:txBody>
          <a:bodyPr lIns="0" tIns="0" rIns="0" bIns="0" rtlCol="0" anchor="t">
            <a:spAutoFit/>
          </a:bodyPr>
          <a:lstStyle/>
          <a:p>
            <a:pPr algn="l">
              <a:lnSpc>
                <a:spcPts val="2871"/>
              </a:lnSpc>
            </a:pPr>
            <a:r>
              <a:rPr lang="en-US" sz="2050" b="1" dirty="0">
                <a:solidFill>
                  <a:srgbClr val="002060"/>
                </a:solidFill>
                <a:latin typeface="Poppins Bold"/>
                <a:ea typeface="Poppins Bold"/>
                <a:cs typeface="Poppins Bold"/>
                <a:sym typeface="Poppins Bold"/>
              </a:rPr>
              <a:t>DE BRUXELLES AUX TERRITOIRES : COMMENT LOCALISER L’ÉCONOMIE CIRCULAIRE</a:t>
            </a:r>
          </a:p>
          <a:p>
            <a:pPr algn="l">
              <a:lnSpc>
                <a:spcPts val="2871"/>
              </a:lnSpc>
            </a:pPr>
            <a:endParaRPr lang="en-US" sz="2050" b="1" dirty="0">
              <a:solidFill>
                <a:srgbClr val="002060"/>
              </a:solidFill>
              <a:latin typeface="Poppins Bold"/>
              <a:ea typeface="Poppins Bold"/>
              <a:cs typeface="Poppins Bold"/>
              <a:sym typeface="Poppins Bold"/>
            </a:endParaRPr>
          </a:p>
          <a:p>
            <a:pPr algn="l">
              <a:lnSpc>
                <a:spcPts val="2871"/>
              </a:lnSpc>
            </a:pPr>
            <a:endParaRPr lang="en-US" sz="2050" b="1" dirty="0">
              <a:solidFill>
                <a:srgbClr val="002060"/>
              </a:solidFill>
              <a:latin typeface="Poppins Bold"/>
              <a:ea typeface="Poppins Bold"/>
              <a:cs typeface="Poppins Bold"/>
              <a:sym typeface="Poppins Bold"/>
            </a:endParaRPr>
          </a:p>
        </p:txBody>
      </p:sp>
      <p:sp>
        <p:nvSpPr>
          <p:cNvPr id="18" name="TextBox 18"/>
          <p:cNvSpPr txBox="1"/>
          <p:nvPr/>
        </p:nvSpPr>
        <p:spPr>
          <a:xfrm>
            <a:off x="1008767" y="9171921"/>
            <a:ext cx="11505751" cy="421552"/>
          </a:xfrm>
          <a:prstGeom prst="rect">
            <a:avLst/>
          </a:prstGeom>
        </p:spPr>
        <p:txBody>
          <a:bodyPr lIns="0" tIns="0" rIns="0" bIns="0" rtlCol="0" anchor="t">
            <a:spAutoFit/>
          </a:bodyPr>
          <a:lstStyle/>
          <a:p>
            <a:pPr algn="l">
              <a:lnSpc>
                <a:spcPts val="1599"/>
              </a:lnSpc>
            </a:pPr>
            <a:r>
              <a:rPr lang="en-US" sz="1599" b="1">
                <a:solidFill>
                  <a:srgbClr val="FFFFFF"/>
                </a:solidFill>
                <a:latin typeface="Poppins Ultra-Bold"/>
                <a:ea typeface="Poppins Ultra-Bold"/>
                <a:cs typeface="Poppins Ultra-Bold"/>
                <a:sym typeface="Poppins Ultra-Bold"/>
              </a:rPr>
              <a:t>La contribution des villes et régions européennes à l'économie circulaire</a:t>
            </a:r>
          </a:p>
          <a:p>
            <a:pPr algn="l">
              <a:lnSpc>
                <a:spcPts val="1599"/>
              </a:lnSpc>
            </a:pPr>
            <a:endParaRPr lang="en-US" sz="1599" b="1">
              <a:solidFill>
                <a:srgbClr val="FFFFFF"/>
              </a:solidFill>
              <a:latin typeface="Poppins Ultra-Bold"/>
              <a:ea typeface="Poppins Ultra-Bold"/>
              <a:cs typeface="Poppins Ultra-Bold"/>
              <a:sym typeface="Poppins Ultra-Bold"/>
            </a:endParaRPr>
          </a:p>
        </p:txBody>
      </p:sp>
      <p:sp>
        <p:nvSpPr>
          <p:cNvPr id="19" name="TextBox 19"/>
          <p:cNvSpPr txBox="1"/>
          <p:nvPr/>
        </p:nvSpPr>
        <p:spPr>
          <a:xfrm>
            <a:off x="8989974" y="2698040"/>
            <a:ext cx="7441336" cy="5302581"/>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Une reconnaissance croissante du rôle des territoires </a:t>
            </a:r>
            <a:r>
              <a:rPr lang="en-US" sz="2000">
                <a:solidFill>
                  <a:srgbClr val="172763"/>
                </a:solidFill>
                <a:latin typeface="Poppins"/>
                <a:ea typeface="Poppins"/>
                <a:cs typeface="Poppins"/>
                <a:sym typeface="Poppins"/>
              </a:rPr>
              <a:t>: L’initiative européenne </a:t>
            </a:r>
            <a:r>
              <a:rPr lang="en-US" sz="2000" i="1">
                <a:solidFill>
                  <a:srgbClr val="172763"/>
                </a:solidFill>
                <a:latin typeface="Poppins Italics"/>
                <a:ea typeface="Poppins Italics"/>
                <a:cs typeface="Poppins Italics"/>
                <a:sym typeface="Poppins Italics"/>
              </a:rPr>
              <a:t>Circular Cities and Regions Initiative </a:t>
            </a:r>
            <a:r>
              <a:rPr lang="en-US" sz="2000">
                <a:solidFill>
                  <a:srgbClr val="172763"/>
                </a:solidFill>
                <a:latin typeface="Poppins"/>
                <a:ea typeface="Poppins"/>
                <a:cs typeface="Poppins"/>
                <a:sym typeface="Poppins"/>
              </a:rPr>
              <a:t>(CCRI) accompagne une centaine de territoires pilotes à travers des financements ciblés, des échanges de bonnes pratiques et un appui méthodologique.</a:t>
            </a:r>
          </a:p>
          <a:p>
            <a:pPr algn="l">
              <a:lnSpc>
                <a:spcPts val="2800"/>
              </a:lnSpc>
            </a:pPr>
            <a:endParaRPr lang="en-US" sz="2000">
              <a:solidFill>
                <a:srgbClr val="172763"/>
              </a:solidFill>
              <a:latin typeface="Poppins"/>
              <a:ea typeface="Poppins"/>
              <a:cs typeface="Poppins"/>
              <a:sym typeface="Poppins"/>
            </a:endParaRPr>
          </a:p>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Un décalage persistant entre ambitions et mise en œuvre </a:t>
            </a:r>
            <a:r>
              <a:rPr lang="en-US" sz="2000">
                <a:solidFill>
                  <a:srgbClr val="172763"/>
                </a:solidFill>
                <a:latin typeface="Poppins"/>
                <a:ea typeface="Poppins"/>
                <a:cs typeface="Poppins"/>
                <a:sym typeface="Poppins"/>
              </a:rPr>
              <a:t>: Malgré les engagements européens, la réussite repose largement sur la capacité d’action locale, le leadership politique, les écosystèmes d’innovation et les dispositifs d’accompagnement (Bourdin &amp; Jacquet, 2025).</a:t>
            </a:r>
          </a:p>
          <a:p>
            <a:pPr algn="l">
              <a:lnSpc>
                <a:spcPts val="2800"/>
              </a:lnSpc>
            </a:pPr>
            <a:endParaRPr lang="en-US" sz="2000">
              <a:solidFill>
                <a:srgbClr val="172763"/>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78808"/>
            <a:ext cx="368344" cy="36834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4" name="TextBox 4"/>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5" name="Group 5"/>
          <p:cNvGrpSpPr/>
          <p:nvPr/>
        </p:nvGrpSpPr>
        <p:grpSpPr>
          <a:xfrm>
            <a:off x="1510177" y="1078808"/>
            <a:ext cx="368344" cy="3683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7" name="TextBox 7"/>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8" name="TextBox 8"/>
          <p:cNvSpPr txBox="1"/>
          <p:nvPr/>
        </p:nvSpPr>
        <p:spPr>
          <a:xfrm>
            <a:off x="1863339" y="3008060"/>
            <a:ext cx="6540890" cy="3187537"/>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172763"/>
                </a:solidFill>
                <a:latin typeface="Poppins"/>
                <a:ea typeface="Poppins"/>
                <a:cs typeface="Poppins"/>
                <a:sym typeface="Poppins"/>
              </a:rPr>
              <a:t>Analyser la manière dont l’économie circulaire est intégrée dans les documents de planification : </a:t>
            </a:r>
            <a:r>
              <a:rPr lang="en-US" sz="2000" b="1">
                <a:solidFill>
                  <a:srgbClr val="172763"/>
                </a:solidFill>
                <a:latin typeface="Poppins Bold"/>
                <a:ea typeface="Poppins Bold"/>
                <a:cs typeface="Poppins Bold"/>
                <a:sym typeface="Poppins Bold"/>
              </a:rPr>
              <a:t>comprendre les motivations </a:t>
            </a:r>
            <a:r>
              <a:rPr lang="en-US" sz="2000">
                <a:solidFill>
                  <a:srgbClr val="172763"/>
                </a:solidFill>
                <a:latin typeface="Poppins"/>
                <a:ea typeface="Poppins"/>
                <a:cs typeface="Poppins"/>
                <a:sym typeface="Poppins"/>
              </a:rPr>
              <a:t>en analysant les narratifs.</a:t>
            </a:r>
          </a:p>
          <a:p>
            <a:pPr algn="l">
              <a:lnSpc>
                <a:spcPts val="2800"/>
              </a:lnSpc>
            </a:pPr>
            <a:endParaRPr lang="en-US" sz="2000">
              <a:solidFill>
                <a:srgbClr val="172763"/>
              </a:solidFill>
              <a:latin typeface="Poppins"/>
              <a:ea typeface="Poppins"/>
              <a:cs typeface="Poppins"/>
              <a:sym typeface="Poppins"/>
            </a:endParaRPr>
          </a:p>
          <a:p>
            <a:pPr marL="431801" lvl="1" indent="-215900" algn="l">
              <a:lnSpc>
                <a:spcPts val="2800"/>
              </a:lnSpc>
              <a:buFont typeface="Arial"/>
              <a:buChar char="•"/>
            </a:pPr>
            <a:r>
              <a:rPr lang="en-US" sz="2000">
                <a:solidFill>
                  <a:srgbClr val="172763"/>
                </a:solidFill>
                <a:latin typeface="Poppins"/>
                <a:ea typeface="Poppins"/>
                <a:cs typeface="Poppins"/>
                <a:sym typeface="Poppins"/>
              </a:rPr>
              <a:t>Étudier</a:t>
            </a:r>
            <a:r>
              <a:rPr lang="en-US" sz="2000" b="1">
                <a:solidFill>
                  <a:srgbClr val="172763"/>
                </a:solidFill>
                <a:latin typeface="Poppins Bold"/>
                <a:ea typeface="Poppins Bold"/>
                <a:cs typeface="Poppins Bold"/>
                <a:sym typeface="Poppins Bold"/>
              </a:rPr>
              <a:t> </a:t>
            </a:r>
            <a:r>
              <a:rPr lang="en-US" sz="2000">
                <a:solidFill>
                  <a:srgbClr val="172763"/>
                </a:solidFill>
                <a:latin typeface="Poppins"/>
                <a:ea typeface="Poppins"/>
                <a:cs typeface="Poppins"/>
                <a:sym typeface="Poppins"/>
              </a:rPr>
              <a:t>les </a:t>
            </a:r>
            <a:r>
              <a:rPr lang="en-US" sz="2000" b="1">
                <a:solidFill>
                  <a:srgbClr val="172763"/>
                </a:solidFill>
                <a:latin typeface="Poppins Bold"/>
                <a:ea typeface="Poppins Bold"/>
                <a:cs typeface="Poppins Bold"/>
                <a:sym typeface="Poppins Bold"/>
              </a:rPr>
              <a:t>rôles </a:t>
            </a:r>
            <a:r>
              <a:rPr lang="en-US" sz="2000">
                <a:solidFill>
                  <a:srgbClr val="172763"/>
                </a:solidFill>
                <a:latin typeface="Poppins"/>
                <a:ea typeface="Poppins"/>
                <a:cs typeface="Poppins"/>
                <a:sym typeface="Poppins"/>
              </a:rPr>
              <a:t>que les collectivités s’attribuent et les</a:t>
            </a:r>
            <a:r>
              <a:rPr lang="en-US" sz="2000" b="1">
                <a:solidFill>
                  <a:srgbClr val="172763"/>
                </a:solidFill>
                <a:latin typeface="Poppins Bold"/>
                <a:ea typeface="Poppins Bold"/>
                <a:cs typeface="Poppins Bold"/>
                <a:sym typeface="Poppins Bold"/>
              </a:rPr>
              <a:t> outils opérationnels</a:t>
            </a:r>
            <a:r>
              <a:rPr lang="en-US" sz="2000">
                <a:solidFill>
                  <a:srgbClr val="172763"/>
                </a:solidFill>
                <a:latin typeface="Poppins"/>
                <a:ea typeface="Poppins"/>
                <a:cs typeface="Poppins"/>
                <a:sym typeface="Poppins"/>
              </a:rPr>
              <a:t> qu’elles mobilisent pour mettre en œuvre des actions circulaires.</a:t>
            </a:r>
          </a:p>
          <a:p>
            <a:pPr algn="l">
              <a:lnSpc>
                <a:spcPts val="2800"/>
              </a:lnSpc>
            </a:pPr>
            <a:endParaRPr lang="en-US" sz="2000">
              <a:solidFill>
                <a:srgbClr val="172763"/>
              </a:solidFill>
              <a:latin typeface="Poppins"/>
              <a:ea typeface="Poppins"/>
              <a:cs typeface="Poppins"/>
              <a:sym typeface="Poppins"/>
            </a:endParaRPr>
          </a:p>
        </p:txBody>
      </p:sp>
      <p:sp>
        <p:nvSpPr>
          <p:cNvPr id="9" name="TextBox 9"/>
          <p:cNvSpPr txBox="1"/>
          <p:nvPr/>
        </p:nvSpPr>
        <p:spPr>
          <a:xfrm>
            <a:off x="10342523" y="2241114"/>
            <a:ext cx="4652472" cy="352532"/>
          </a:xfrm>
          <a:prstGeom prst="rect">
            <a:avLst/>
          </a:prstGeom>
        </p:spPr>
        <p:txBody>
          <a:bodyPr lIns="0" tIns="0" rIns="0" bIns="0" rtlCol="0" anchor="t">
            <a:spAutoFit/>
          </a:bodyPr>
          <a:lstStyle/>
          <a:p>
            <a:pPr algn="l">
              <a:lnSpc>
                <a:spcPts val="2871"/>
              </a:lnSpc>
            </a:pPr>
            <a:r>
              <a:rPr lang="en-US" sz="2050" b="1">
                <a:solidFill>
                  <a:srgbClr val="002060"/>
                </a:solidFill>
                <a:latin typeface="Poppins Bold"/>
                <a:ea typeface="Poppins Bold"/>
                <a:cs typeface="Poppins Bold"/>
                <a:sym typeface="Poppins Bold"/>
              </a:rPr>
              <a:t>CONTRIBUTIONS</a:t>
            </a:r>
          </a:p>
        </p:txBody>
      </p:sp>
      <p:sp>
        <p:nvSpPr>
          <p:cNvPr id="10" name="TextBox 10"/>
          <p:cNvSpPr txBox="1"/>
          <p:nvPr/>
        </p:nvSpPr>
        <p:spPr>
          <a:xfrm>
            <a:off x="9946972" y="3008060"/>
            <a:ext cx="6205427" cy="3892793"/>
          </a:xfrm>
          <a:prstGeom prst="rect">
            <a:avLst/>
          </a:prstGeom>
        </p:spPr>
        <p:txBody>
          <a:bodyPr lIns="0" tIns="0" rIns="0" bIns="0" rtlCol="0" anchor="t">
            <a:spAutoFit/>
          </a:bodyPr>
          <a:lstStyle/>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Apporter un nouveau regard sur le rôle des collectivités comme intermédiaires territoriaux</a:t>
            </a:r>
            <a:r>
              <a:rPr lang="en-US" sz="2000">
                <a:solidFill>
                  <a:srgbClr val="172763"/>
                </a:solidFill>
                <a:latin typeface="Poppins"/>
                <a:ea typeface="Poppins"/>
                <a:cs typeface="Poppins"/>
                <a:sym typeface="Poppins"/>
              </a:rPr>
              <a:t> dans les transitions écologiques, en précisant comment cela se traduit concrètement sur le terrain.</a:t>
            </a:r>
          </a:p>
          <a:p>
            <a:pPr algn="l">
              <a:lnSpc>
                <a:spcPts val="2800"/>
              </a:lnSpc>
            </a:pPr>
            <a:endParaRPr lang="en-US" sz="2000">
              <a:solidFill>
                <a:srgbClr val="172763"/>
              </a:solidFill>
              <a:latin typeface="Poppins"/>
              <a:ea typeface="Poppins"/>
              <a:cs typeface="Poppins"/>
              <a:sym typeface="Poppins"/>
            </a:endParaRPr>
          </a:p>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Mettre en lumière les logiques de sélectivité stratégique </a:t>
            </a:r>
            <a:r>
              <a:rPr lang="en-US" sz="2000">
                <a:solidFill>
                  <a:srgbClr val="172763"/>
                </a:solidFill>
                <a:latin typeface="Poppins"/>
                <a:ea typeface="Poppins"/>
                <a:cs typeface="Poppins"/>
                <a:sym typeface="Poppins"/>
              </a:rPr>
              <a:t>qui expliquent comment les collectivités s’approprient les principes de l’économie circulaire et les traduisent en actions.</a:t>
            </a:r>
          </a:p>
        </p:txBody>
      </p:sp>
      <p:sp>
        <p:nvSpPr>
          <p:cNvPr id="11" name="TextBox 11"/>
          <p:cNvSpPr txBox="1"/>
          <p:nvPr/>
        </p:nvSpPr>
        <p:spPr>
          <a:xfrm>
            <a:off x="2147597" y="932744"/>
            <a:ext cx="12847398" cy="799514"/>
          </a:xfrm>
          <a:prstGeom prst="rect">
            <a:avLst/>
          </a:prstGeom>
        </p:spPr>
        <p:txBody>
          <a:bodyPr lIns="0" tIns="0" rIns="0" bIns="0" rtlCol="0" anchor="t">
            <a:spAutoFit/>
          </a:bodyPr>
          <a:lstStyle/>
          <a:p>
            <a:pPr algn="l">
              <a:lnSpc>
                <a:spcPts val="5600"/>
              </a:lnSpc>
            </a:pPr>
            <a:r>
              <a:rPr lang="en-US" sz="5600" b="1">
                <a:solidFill>
                  <a:srgbClr val="172763"/>
                </a:solidFill>
                <a:latin typeface="Poppins Bold"/>
                <a:ea typeface="Poppins Bold"/>
                <a:cs typeface="Poppins Bold"/>
                <a:sym typeface="Poppins Bold"/>
              </a:rPr>
              <a:t>Apports scientifiques</a:t>
            </a:r>
          </a:p>
        </p:txBody>
      </p:sp>
      <p:sp>
        <p:nvSpPr>
          <p:cNvPr id="12" name="TextBox 12"/>
          <p:cNvSpPr txBox="1"/>
          <p:nvPr/>
        </p:nvSpPr>
        <p:spPr>
          <a:xfrm>
            <a:off x="2062693" y="2241114"/>
            <a:ext cx="7107252" cy="352532"/>
          </a:xfrm>
          <a:prstGeom prst="rect">
            <a:avLst/>
          </a:prstGeom>
        </p:spPr>
        <p:txBody>
          <a:bodyPr lIns="0" tIns="0" rIns="0" bIns="0" rtlCol="0" anchor="t">
            <a:spAutoFit/>
          </a:bodyPr>
          <a:lstStyle/>
          <a:p>
            <a:pPr algn="l">
              <a:lnSpc>
                <a:spcPts val="2871"/>
              </a:lnSpc>
            </a:pPr>
            <a:r>
              <a:rPr lang="en-US" sz="2050" b="1">
                <a:solidFill>
                  <a:srgbClr val="002060"/>
                </a:solidFill>
                <a:latin typeface="Poppins Bold"/>
                <a:ea typeface="Poppins Bold"/>
                <a:cs typeface="Poppins Bold"/>
                <a:sym typeface="Poppins Bold"/>
              </a:rPr>
              <a:t>OBJECTIFS</a:t>
            </a:r>
          </a:p>
        </p:txBody>
      </p:sp>
      <p:sp>
        <p:nvSpPr>
          <p:cNvPr id="13" name="AutoShape 13"/>
          <p:cNvSpPr/>
          <p:nvPr/>
        </p:nvSpPr>
        <p:spPr>
          <a:xfrm>
            <a:off x="1397044" y="2453137"/>
            <a:ext cx="466295" cy="0"/>
          </a:xfrm>
          <a:prstGeom prst="line">
            <a:avLst/>
          </a:prstGeom>
          <a:ln w="38100" cap="flat">
            <a:solidFill>
              <a:srgbClr val="172763"/>
            </a:solidFill>
            <a:prstDash val="solid"/>
            <a:headEnd type="none" w="sm" len="sm"/>
            <a:tailEnd type="none" w="sm" len="sm"/>
          </a:ln>
        </p:spPr>
        <p:txBody>
          <a:bodyPr/>
          <a:lstStyle/>
          <a:p>
            <a:endParaRPr lang="fr-FR"/>
          </a:p>
        </p:txBody>
      </p:sp>
      <p:sp>
        <p:nvSpPr>
          <p:cNvPr id="14" name="AutoShape 14"/>
          <p:cNvSpPr/>
          <p:nvPr/>
        </p:nvSpPr>
        <p:spPr>
          <a:xfrm>
            <a:off x="9676874" y="2472187"/>
            <a:ext cx="466295" cy="0"/>
          </a:xfrm>
          <a:prstGeom prst="line">
            <a:avLst/>
          </a:prstGeom>
          <a:ln w="38100" cap="flat">
            <a:solidFill>
              <a:srgbClr val="172763"/>
            </a:solidFill>
            <a:prstDash val="solid"/>
            <a:headEnd type="none" w="sm" len="sm"/>
            <a:tailEnd type="none" w="sm" len="sm"/>
          </a:ln>
        </p:spPr>
        <p:txBody>
          <a:bodyPr/>
          <a:lstStyle/>
          <a:p>
            <a:endParaRPr lang="fr-FR"/>
          </a:p>
        </p:txBody>
      </p:sp>
      <p:grpSp>
        <p:nvGrpSpPr>
          <p:cNvPr id="15" name="Group 15"/>
          <p:cNvGrpSpPr/>
          <p:nvPr/>
        </p:nvGrpSpPr>
        <p:grpSpPr>
          <a:xfrm>
            <a:off x="3051244" y="9007875"/>
            <a:ext cx="38100" cy="226530"/>
            <a:chOff x="0" y="0"/>
            <a:chExt cx="50800" cy="302040"/>
          </a:xfrm>
        </p:grpSpPr>
        <p:sp>
          <p:nvSpPr>
            <p:cNvPr id="16" name="Freeform 16"/>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17" name="Group 17"/>
          <p:cNvGrpSpPr/>
          <p:nvPr/>
        </p:nvGrpSpPr>
        <p:grpSpPr>
          <a:xfrm>
            <a:off x="-367106" y="8432900"/>
            <a:ext cx="19022211" cy="2203467"/>
            <a:chOff x="0" y="0"/>
            <a:chExt cx="5009965" cy="580337"/>
          </a:xfrm>
        </p:grpSpPr>
        <p:sp>
          <p:nvSpPr>
            <p:cNvPr id="18" name="Freeform 18"/>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9" name="TextBox 19"/>
            <p:cNvSpPr txBox="1"/>
            <p:nvPr/>
          </p:nvSpPr>
          <p:spPr>
            <a:xfrm>
              <a:off x="0" y="19050"/>
              <a:ext cx="5009965" cy="561287"/>
            </a:xfrm>
            <a:prstGeom prst="rect">
              <a:avLst/>
            </a:prstGeom>
          </p:spPr>
          <p:txBody>
            <a:bodyPr lIns="50800" tIns="50800" rIns="50800" bIns="50800" rtlCol="0" anchor="ctr"/>
            <a:lstStyle/>
            <a:p>
              <a:pPr algn="ctr">
                <a:lnSpc>
                  <a:spcPts val="1599"/>
                </a:lnSpc>
              </a:pPr>
              <a:endParaRPr/>
            </a:p>
          </p:txBody>
        </p:sp>
      </p:grpSp>
      <p:sp>
        <p:nvSpPr>
          <p:cNvPr id="20" name="TextBox 20"/>
          <p:cNvSpPr txBox="1"/>
          <p:nvPr/>
        </p:nvSpPr>
        <p:spPr>
          <a:xfrm>
            <a:off x="1008767" y="9171921"/>
            <a:ext cx="11505751" cy="421552"/>
          </a:xfrm>
          <a:prstGeom prst="rect">
            <a:avLst/>
          </a:prstGeom>
        </p:spPr>
        <p:txBody>
          <a:bodyPr lIns="0" tIns="0" rIns="0" bIns="0" rtlCol="0" anchor="t">
            <a:spAutoFit/>
          </a:bodyPr>
          <a:lstStyle/>
          <a:p>
            <a:pPr algn="l">
              <a:lnSpc>
                <a:spcPts val="1599"/>
              </a:lnSpc>
            </a:pPr>
            <a:r>
              <a:rPr lang="en-US" sz="1599" b="1">
                <a:solidFill>
                  <a:srgbClr val="FFFFFF"/>
                </a:solidFill>
                <a:latin typeface="Poppins Ultra-Bold"/>
                <a:ea typeface="Poppins Ultra-Bold"/>
                <a:cs typeface="Poppins Ultra-Bold"/>
                <a:sym typeface="Poppins Ultra-Bold"/>
              </a:rPr>
              <a:t>La contribution des villes et régions européennes à l'économie circulaire</a:t>
            </a:r>
          </a:p>
          <a:p>
            <a:pPr algn="l">
              <a:lnSpc>
                <a:spcPts val="1599"/>
              </a:lnSpc>
            </a:pPr>
            <a:endParaRPr lang="en-US" sz="1599" b="1">
              <a:solidFill>
                <a:srgbClr val="FFFFFF"/>
              </a:solidFill>
              <a:latin typeface="Poppins Ultra-Bold"/>
              <a:ea typeface="Poppins Ultra-Bold"/>
              <a:cs typeface="Poppins Ultra-Bold"/>
              <a:sym typeface="Poppins Ultra-Bold"/>
            </a:endParaRPr>
          </a:p>
        </p:txBody>
      </p:sp>
      <p:sp>
        <p:nvSpPr>
          <p:cNvPr id="21" name="Freeform 21"/>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3"/>
            <a:stretch>
              <a:fillRect l="-85427" t="-24016" r="-82863" b="-150612"/>
            </a:stretch>
          </a:blipFill>
        </p:spPr>
        <p:txBody>
          <a:bodyPr/>
          <a:lstStyle/>
          <a:p>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50527"/>
            <a:ext cx="368344" cy="36834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4" name="TextBox 4"/>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5" name="Group 5"/>
          <p:cNvGrpSpPr/>
          <p:nvPr/>
        </p:nvGrpSpPr>
        <p:grpSpPr>
          <a:xfrm>
            <a:off x="1510177" y="1050527"/>
            <a:ext cx="368344" cy="3683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7" name="TextBox 7"/>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grpSp>
        <p:nvGrpSpPr>
          <p:cNvPr id="8" name="Group 8"/>
          <p:cNvGrpSpPr/>
          <p:nvPr/>
        </p:nvGrpSpPr>
        <p:grpSpPr>
          <a:xfrm>
            <a:off x="-367106" y="8432900"/>
            <a:ext cx="19022211" cy="2203467"/>
            <a:chOff x="0" y="0"/>
            <a:chExt cx="5009965" cy="580337"/>
          </a:xfrm>
        </p:grpSpPr>
        <p:sp>
          <p:nvSpPr>
            <p:cNvPr id="9" name="Freeform 9"/>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0" name="TextBox 10"/>
            <p:cNvSpPr txBox="1"/>
            <p:nvPr/>
          </p:nvSpPr>
          <p:spPr>
            <a:xfrm>
              <a:off x="0" y="19050"/>
              <a:ext cx="5009965" cy="561287"/>
            </a:xfrm>
            <a:prstGeom prst="rect">
              <a:avLst/>
            </a:prstGeom>
          </p:spPr>
          <p:txBody>
            <a:bodyPr lIns="50800" tIns="50800" rIns="50800" bIns="50800" rtlCol="0" anchor="ctr"/>
            <a:lstStyle/>
            <a:p>
              <a:pPr algn="ctr">
                <a:lnSpc>
                  <a:spcPts val="1599"/>
                </a:lnSpc>
              </a:pPr>
              <a:endParaRPr/>
            </a:p>
          </p:txBody>
        </p:sp>
      </p:grpSp>
      <p:sp>
        <p:nvSpPr>
          <p:cNvPr id="11" name="Freeform 11"/>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3"/>
            <a:stretch>
              <a:fillRect l="-85427" t="-24016" r="-82863" b="-150612"/>
            </a:stretch>
          </a:blipFill>
        </p:spPr>
        <p:txBody>
          <a:bodyPr/>
          <a:lstStyle/>
          <a:p>
            <a:endParaRPr lang="fr-FR"/>
          </a:p>
        </p:txBody>
      </p:sp>
      <p:sp>
        <p:nvSpPr>
          <p:cNvPr id="12" name="Freeform 12"/>
          <p:cNvSpPr/>
          <p:nvPr/>
        </p:nvSpPr>
        <p:spPr>
          <a:xfrm>
            <a:off x="1878521" y="1833739"/>
            <a:ext cx="6776007" cy="6377916"/>
          </a:xfrm>
          <a:custGeom>
            <a:avLst/>
            <a:gdLst/>
            <a:ahLst/>
            <a:cxnLst/>
            <a:rect l="l" t="t" r="r" b="b"/>
            <a:pathLst>
              <a:path w="6776007" h="6377916">
                <a:moveTo>
                  <a:pt x="0" y="0"/>
                </a:moveTo>
                <a:lnTo>
                  <a:pt x="6776006" y="0"/>
                </a:lnTo>
                <a:lnTo>
                  <a:pt x="6776006" y="6377916"/>
                </a:lnTo>
                <a:lnTo>
                  <a:pt x="0" y="6377916"/>
                </a:lnTo>
                <a:lnTo>
                  <a:pt x="0" y="0"/>
                </a:lnTo>
                <a:close/>
              </a:path>
            </a:pathLst>
          </a:custGeom>
          <a:blipFill>
            <a:blip r:embed="rId4"/>
            <a:stretch>
              <a:fillRect/>
            </a:stretch>
          </a:blipFill>
        </p:spPr>
        <p:txBody>
          <a:bodyPr/>
          <a:lstStyle/>
          <a:p>
            <a:endParaRPr lang="fr-FR"/>
          </a:p>
        </p:txBody>
      </p:sp>
      <p:sp>
        <p:nvSpPr>
          <p:cNvPr id="13" name="TextBox 13"/>
          <p:cNvSpPr txBox="1"/>
          <p:nvPr/>
        </p:nvSpPr>
        <p:spPr>
          <a:xfrm>
            <a:off x="2147597" y="894938"/>
            <a:ext cx="10483971" cy="784887"/>
          </a:xfrm>
          <a:prstGeom prst="rect">
            <a:avLst/>
          </a:prstGeom>
        </p:spPr>
        <p:txBody>
          <a:bodyPr lIns="0" tIns="0" rIns="0" bIns="0" rtlCol="0" anchor="t">
            <a:spAutoFit/>
          </a:bodyPr>
          <a:lstStyle/>
          <a:p>
            <a:pPr algn="l">
              <a:lnSpc>
                <a:spcPts val="5400"/>
              </a:lnSpc>
            </a:pPr>
            <a:r>
              <a:rPr lang="en-US" sz="5400" b="1">
                <a:solidFill>
                  <a:srgbClr val="172763"/>
                </a:solidFill>
                <a:latin typeface="Poppins Ultra-Bold"/>
                <a:ea typeface="Poppins Ultra-Bold"/>
                <a:cs typeface="Poppins Ultra-Bold"/>
                <a:sym typeface="Poppins Ultra-Bold"/>
              </a:rPr>
              <a:t>L’économie circulaire : les 10R</a:t>
            </a:r>
          </a:p>
        </p:txBody>
      </p:sp>
      <p:sp>
        <p:nvSpPr>
          <p:cNvPr id="14" name="TextBox 14"/>
          <p:cNvSpPr txBox="1"/>
          <p:nvPr/>
        </p:nvSpPr>
        <p:spPr>
          <a:xfrm>
            <a:off x="1008767" y="9171921"/>
            <a:ext cx="11505751" cy="221571"/>
          </a:xfrm>
          <a:prstGeom prst="rect">
            <a:avLst/>
          </a:prstGeom>
        </p:spPr>
        <p:txBody>
          <a:bodyPr lIns="0" tIns="0" rIns="0" bIns="0" rtlCol="0" anchor="t">
            <a:spAutoFit/>
          </a:bodyPr>
          <a:lstStyle/>
          <a:p>
            <a:pPr algn="l">
              <a:lnSpc>
                <a:spcPts val="1599"/>
              </a:lnSpc>
            </a:pPr>
            <a:r>
              <a:rPr lang="en-US" sz="1599" b="1">
                <a:solidFill>
                  <a:srgbClr val="FFFFFF"/>
                </a:solidFill>
                <a:latin typeface="Poppins Ultra-Bold"/>
                <a:ea typeface="Poppins Ultra-Bold"/>
                <a:cs typeface="Poppins Ultra-Bold"/>
                <a:sym typeface="Poppins Ultra-Bold"/>
              </a:rPr>
              <a:t>La contribution des villes et régions européennes à l'économie circulaire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06532" y="3175983"/>
            <a:ext cx="6874738" cy="4597687"/>
          </a:xfrm>
          <a:prstGeom prst="rect">
            <a:avLst/>
          </a:prstGeom>
        </p:spPr>
        <p:txBody>
          <a:bodyPr lIns="0" tIns="0" rIns="0" bIns="0" rtlCol="0" anchor="t">
            <a:spAutoFit/>
          </a:bodyPr>
          <a:lstStyle/>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La capacité des collectivités locales</a:t>
            </a:r>
            <a:r>
              <a:rPr lang="en-US" sz="2000">
                <a:solidFill>
                  <a:srgbClr val="172763"/>
                </a:solidFill>
                <a:latin typeface="Poppins"/>
                <a:ea typeface="Poppins"/>
                <a:cs typeface="Poppins"/>
                <a:sym typeface="Poppins"/>
              </a:rPr>
              <a:t> : leur rôle est de connecter les acteurs, organiser la coopération et encourager des dynamiques circulaires adaptées aux spécificités locales (Bourdin &amp; Nadou, 2020; Hernberg &amp; Hyysalo, 2024).</a:t>
            </a:r>
          </a:p>
          <a:p>
            <a:pPr algn="l">
              <a:lnSpc>
                <a:spcPts val="2800"/>
              </a:lnSpc>
            </a:pPr>
            <a:endParaRPr lang="en-US" sz="2000">
              <a:solidFill>
                <a:srgbClr val="172763"/>
              </a:solidFill>
              <a:latin typeface="Poppins"/>
              <a:ea typeface="Poppins"/>
              <a:cs typeface="Poppins"/>
              <a:sym typeface="Poppins"/>
            </a:endParaRPr>
          </a:p>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Les écosystèmes circulaires territoriaux</a:t>
            </a:r>
            <a:r>
              <a:rPr lang="en-US" sz="2000">
                <a:solidFill>
                  <a:srgbClr val="172763"/>
                </a:solidFill>
                <a:latin typeface="Poppins"/>
                <a:ea typeface="Poppins"/>
                <a:cs typeface="Poppins"/>
                <a:sym typeface="Poppins"/>
              </a:rPr>
              <a:t> : Des configurations qui évoluent dans le temps et qui permettent de mettre en relation les ressources disponibles, les compétences, les tissus économiques et les réseaux d’acteurs. (Bourdin &amp; Torre, 2024).</a:t>
            </a:r>
          </a:p>
          <a:p>
            <a:pPr algn="l">
              <a:lnSpc>
                <a:spcPts val="2800"/>
              </a:lnSpc>
            </a:pPr>
            <a:endParaRPr lang="en-US" sz="2000">
              <a:solidFill>
                <a:srgbClr val="172763"/>
              </a:solidFill>
              <a:latin typeface="Poppins"/>
              <a:ea typeface="Poppins"/>
              <a:cs typeface="Poppins"/>
              <a:sym typeface="Poppins"/>
            </a:endParaRPr>
          </a:p>
        </p:txBody>
      </p:sp>
      <p:sp>
        <p:nvSpPr>
          <p:cNvPr id="3" name="TextBox 3"/>
          <p:cNvSpPr txBox="1"/>
          <p:nvPr/>
        </p:nvSpPr>
        <p:spPr>
          <a:xfrm>
            <a:off x="1990703" y="2359206"/>
            <a:ext cx="7107252" cy="352532"/>
          </a:xfrm>
          <a:prstGeom prst="rect">
            <a:avLst/>
          </a:prstGeom>
        </p:spPr>
        <p:txBody>
          <a:bodyPr lIns="0" tIns="0" rIns="0" bIns="0" rtlCol="0" anchor="t">
            <a:spAutoFit/>
          </a:bodyPr>
          <a:lstStyle/>
          <a:p>
            <a:pPr algn="l">
              <a:lnSpc>
                <a:spcPts val="2871"/>
              </a:lnSpc>
            </a:pPr>
            <a:r>
              <a:rPr lang="en-US" sz="2050" b="1" dirty="0">
                <a:solidFill>
                  <a:srgbClr val="002060"/>
                </a:solidFill>
                <a:latin typeface="Poppins Bold"/>
                <a:ea typeface="Poppins Bold"/>
                <a:cs typeface="Poppins Bold"/>
                <a:sym typeface="Poppins Bold"/>
              </a:rPr>
              <a:t>TERRITORIALISATION DE L’ÉCONOMIE CIRCULAIRE</a:t>
            </a:r>
          </a:p>
        </p:txBody>
      </p:sp>
      <p:sp>
        <p:nvSpPr>
          <p:cNvPr id="4" name="AutoShape 4"/>
          <p:cNvSpPr/>
          <p:nvPr/>
        </p:nvSpPr>
        <p:spPr>
          <a:xfrm>
            <a:off x="1325055" y="2571229"/>
            <a:ext cx="466295" cy="0"/>
          </a:xfrm>
          <a:prstGeom prst="line">
            <a:avLst/>
          </a:prstGeom>
          <a:ln w="38100" cap="flat">
            <a:solidFill>
              <a:srgbClr val="172763"/>
            </a:solidFill>
            <a:prstDash val="solid"/>
            <a:headEnd type="none" w="sm" len="sm"/>
            <a:tailEnd type="none" w="sm" len="sm"/>
          </a:ln>
        </p:spPr>
        <p:txBody>
          <a:bodyPr/>
          <a:lstStyle/>
          <a:p>
            <a:endParaRPr lang="fr-FR"/>
          </a:p>
        </p:txBody>
      </p:sp>
      <p:grpSp>
        <p:nvGrpSpPr>
          <p:cNvPr id="5" name="Group 5"/>
          <p:cNvGrpSpPr/>
          <p:nvPr/>
        </p:nvGrpSpPr>
        <p:grpSpPr>
          <a:xfrm>
            <a:off x="3051244" y="9007875"/>
            <a:ext cx="38100" cy="226530"/>
            <a:chOff x="0" y="0"/>
            <a:chExt cx="50800" cy="302040"/>
          </a:xfrm>
        </p:grpSpPr>
        <p:sp>
          <p:nvSpPr>
            <p:cNvPr id="6" name="Freeform 6"/>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7" name="Group 7"/>
          <p:cNvGrpSpPr/>
          <p:nvPr/>
        </p:nvGrpSpPr>
        <p:grpSpPr>
          <a:xfrm>
            <a:off x="-367106" y="8432900"/>
            <a:ext cx="19022211" cy="2203467"/>
            <a:chOff x="0" y="0"/>
            <a:chExt cx="5009965" cy="580337"/>
          </a:xfrm>
        </p:grpSpPr>
        <p:sp>
          <p:nvSpPr>
            <p:cNvPr id="8" name="Freeform 8"/>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9" name="TextBox 9"/>
            <p:cNvSpPr txBox="1"/>
            <p:nvPr/>
          </p:nvSpPr>
          <p:spPr>
            <a:xfrm>
              <a:off x="0" y="28575"/>
              <a:ext cx="5009965" cy="551762"/>
            </a:xfrm>
            <a:prstGeom prst="rect">
              <a:avLst/>
            </a:prstGeom>
          </p:spPr>
          <p:txBody>
            <a:bodyPr lIns="50800" tIns="50800" rIns="50800" bIns="50800" rtlCol="0" anchor="ctr"/>
            <a:lstStyle/>
            <a:p>
              <a:pPr algn="ctr">
                <a:lnSpc>
                  <a:spcPts val="2600"/>
                </a:lnSpc>
              </a:pPr>
              <a:endParaRPr/>
            </a:p>
          </p:txBody>
        </p:sp>
      </p:grpSp>
      <p:sp>
        <p:nvSpPr>
          <p:cNvPr id="10" name="Freeform 10"/>
          <p:cNvSpPr/>
          <p:nvPr/>
        </p:nvSpPr>
        <p:spPr>
          <a:xfrm>
            <a:off x="10520284" y="1496636"/>
            <a:ext cx="6126696" cy="6050112"/>
          </a:xfrm>
          <a:custGeom>
            <a:avLst/>
            <a:gdLst/>
            <a:ahLst/>
            <a:cxnLst/>
            <a:rect l="l" t="t" r="r" b="b"/>
            <a:pathLst>
              <a:path w="6126696" h="6050112">
                <a:moveTo>
                  <a:pt x="0" y="0"/>
                </a:moveTo>
                <a:lnTo>
                  <a:pt x="6126696" y="0"/>
                </a:lnTo>
                <a:lnTo>
                  <a:pt x="6126696" y="6050113"/>
                </a:lnTo>
                <a:lnTo>
                  <a:pt x="0" y="6050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11" name="Freeform 11"/>
          <p:cNvSpPr/>
          <p:nvPr/>
        </p:nvSpPr>
        <p:spPr>
          <a:xfrm>
            <a:off x="13264021" y="1968600"/>
            <a:ext cx="520171" cy="650214"/>
          </a:xfrm>
          <a:custGeom>
            <a:avLst/>
            <a:gdLst/>
            <a:ahLst/>
            <a:cxnLst/>
            <a:rect l="l" t="t" r="r" b="b"/>
            <a:pathLst>
              <a:path w="520171" h="650214">
                <a:moveTo>
                  <a:pt x="0" y="0"/>
                </a:moveTo>
                <a:lnTo>
                  <a:pt x="520171" y="0"/>
                </a:lnTo>
                <a:lnTo>
                  <a:pt x="520171" y="650214"/>
                </a:lnTo>
                <a:lnTo>
                  <a:pt x="0" y="650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2" name="TextBox 12"/>
          <p:cNvSpPr txBox="1"/>
          <p:nvPr/>
        </p:nvSpPr>
        <p:spPr>
          <a:xfrm>
            <a:off x="14031735" y="1756178"/>
            <a:ext cx="2183608" cy="266653"/>
          </a:xfrm>
          <a:prstGeom prst="rect">
            <a:avLst/>
          </a:prstGeom>
        </p:spPr>
        <p:txBody>
          <a:bodyPr lIns="0" tIns="0" rIns="0" bIns="0" rtlCol="0" anchor="t">
            <a:spAutoFit/>
          </a:bodyPr>
          <a:lstStyle/>
          <a:p>
            <a:pPr algn="ctr">
              <a:lnSpc>
                <a:spcPts val="1083"/>
              </a:lnSpc>
            </a:pPr>
            <a:r>
              <a:rPr lang="en-US" sz="1041" b="1">
                <a:solidFill>
                  <a:srgbClr val="172763"/>
                </a:solidFill>
                <a:latin typeface="Montserrat Bold"/>
                <a:ea typeface="Montserrat Bold"/>
                <a:cs typeface="Montserrat Bold"/>
                <a:sym typeface="Montserrat Bold"/>
              </a:rPr>
              <a:t>INSTITUTIONAL </a:t>
            </a:r>
          </a:p>
          <a:p>
            <a:pPr algn="ctr">
              <a:lnSpc>
                <a:spcPts val="1083"/>
              </a:lnSpc>
            </a:pPr>
            <a:r>
              <a:rPr lang="en-US" sz="1041" b="1">
                <a:solidFill>
                  <a:srgbClr val="172763"/>
                </a:solidFill>
                <a:latin typeface="Montserrat Bold"/>
                <a:ea typeface="Montserrat Bold"/>
                <a:cs typeface="Montserrat Bold"/>
                <a:sym typeface="Montserrat Bold"/>
              </a:rPr>
              <a:t>SUPPORT AND PBPs</a:t>
            </a:r>
          </a:p>
        </p:txBody>
      </p:sp>
      <p:sp>
        <p:nvSpPr>
          <p:cNvPr id="13" name="Freeform 13"/>
          <p:cNvSpPr/>
          <p:nvPr/>
        </p:nvSpPr>
        <p:spPr>
          <a:xfrm>
            <a:off x="15073761" y="2836291"/>
            <a:ext cx="653395" cy="637743"/>
          </a:xfrm>
          <a:custGeom>
            <a:avLst/>
            <a:gdLst/>
            <a:ahLst/>
            <a:cxnLst/>
            <a:rect l="l" t="t" r="r" b="b"/>
            <a:pathLst>
              <a:path w="653395" h="637743">
                <a:moveTo>
                  <a:pt x="0" y="0"/>
                </a:moveTo>
                <a:lnTo>
                  <a:pt x="653395" y="0"/>
                </a:lnTo>
                <a:lnTo>
                  <a:pt x="653395" y="637743"/>
                </a:lnTo>
                <a:lnTo>
                  <a:pt x="0" y="6377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4" name="Freeform 14"/>
          <p:cNvSpPr/>
          <p:nvPr/>
        </p:nvSpPr>
        <p:spPr>
          <a:xfrm>
            <a:off x="15491378" y="4695347"/>
            <a:ext cx="680239" cy="703999"/>
          </a:xfrm>
          <a:custGeom>
            <a:avLst/>
            <a:gdLst/>
            <a:ahLst/>
            <a:cxnLst/>
            <a:rect l="l" t="t" r="r" b="b"/>
            <a:pathLst>
              <a:path w="680239" h="703999">
                <a:moveTo>
                  <a:pt x="0" y="0"/>
                </a:moveTo>
                <a:lnTo>
                  <a:pt x="680239" y="0"/>
                </a:lnTo>
                <a:lnTo>
                  <a:pt x="680239" y="703999"/>
                </a:lnTo>
                <a:lnTo>
                  <a:pt x="0" y="703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5" name="TextBox 15"/>
          <p:cNvSpPr txBox="1"/>
          <p:nvPr/>
        </p:nvSpPr>
        <p:spPr>
          <a:xfrm>
            <a:off x="15123539" y="3892699"/>
            <a:ext cx="1909444" cy="266653"/>
          </a:xfrm>
          <a:prstGeom prst="rect">
            <a:avLst/>
          </a:prstGeom>
        </p:spPr>
        <p:txBody>
          <a:bodyPr lIns="0" tIns="0" rIns="0" bIns="0" rtlCol="0" anchor="t">
            <a:spAutoFit/>
          </a:bodyPr>
          <a:lstStyle/>
          <a:p>
            <a:pPr algn="ctr">
              <a:lnSpc>
                <a:spcPts val="1083"/>
              </a:lnSpc>
            </a:pPr>
            <a:r>
              <a:rPr lang="en-US" sz="1041" b="1">
                <a:solidFill>
                  <a:srgbClr val="172763"/>
                </a:solidFill>
                <a:latin typeface="Montserrat Bold"/>
                <a:ea typeface="Montserrat Bold"/>
                <a:cs typeface="Montserrat Bold"/>
                <a:sym typeface="Montserrat Bold"/>
              </a:rPr>
              <a:t>GEOGRAPHICAL AND ORGANIZED PROXIMITY</a:t>
            </a:r>
          </a:p>
        </p:txBody>
      </p:sp>
      <p:sp>
        <p:nvSpPr>
          <p:cNvPr id="16" name="Freeform 16"/>
          <p:cNvSpPr/>
          <p:nvPr/>
        </p:nvSpPr>
        <p:spPr>
          <a:xfrm>
            <a:off x="14324609" y="6367801"/>
            <a:ext cx="597776" cy="596282"/>
          </a:xfrm>
          <a:custGeom>
            <a:avLst/>
            <a:gdLst/>
            <a:ahLst/>
            <a:cxnLst/>
            <a:rect l="l" t="t" r="r" b="b"/>
            <a:pathLst>
              <a:path w="597776" h="596282">
                <a:moveTo>
                  <a:pt x="0" y="0"/>
                </a:moveTo>
                <a:lnTo>
                  <a:pt x="597776" y="0"/>
                </a:lnTo>
                <a:lnTo>
                  <a:pt x="597776" y="596282"/>
                </a:lnTo>
                <a:lnTo>
                  <a:pt x="0" y="5962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17" name="TextBox 17"/>
          <p:cNvSpPr txBox="1"/>
          <p:nvPr/>
        </p:nvSpPr>
        <p:spPr>
          <a:xfrm>
            <a:off x="13676983" y="7565799"/>
            <a:ext cx="1723475" cy="266653"/>
          </a:xfrm>
          <a:prstGeom prst="rect">
            <a:avLst/>
          </a:prstGeom>
        </p:spPr>
        <p:txBody>
          <a:bodyPr lIns="0" tIns="0" rIns="0" bIns="0" rtlCol="0" anchor="t">
            <a:spAutoFit/>
          </a:bodyPr>
          <a:lstStyle/>
          <a:p>
            <a:pPr algn="ctr">
              <a:lnSpc>
                <a:spcPts val="1083"/>
              </a:lnSpc>
            </a:pPr>
            <a:r>
              <a:rPr lang="en-US" sz="1041" b="1">
                <a:solidFill>
                  <a:srgbClr val="172763"/>
                </a:solidFill>
                <a:latin typeface="Montserrat Bold"/>
                <a:ea typeface="Montserrat Bold"/>
                <a:cs typeface="Montserrat Bold"/>
                <a:sym typeface="Montserrat Bold"/>
              </a:rPr>
              <a:t>HUMAN CAPITAL </a:t>
            </a:r>
          </a:p>
          <a:p>
            <a:pPr algn="ctr">
              <a:lnSpc>
                <a:spcPts val="1083"/>
              </a:lnSpc>
            </a:pPr>
            <a:r>
              <a:rPr lang="en-US" sz="1041" b="1">
                <a:solidFill>
                  <a:srgbClr val="172763"/>
                </a:solidFill>
                <a:latin typeface="Montserrat Bold"/>
                <a:ea typeface="Montserrat Bold"/>
                <a:cs typeface="Montserrat Bold"/>
                <a:sym typeface="Montserrat Bold"/>
              </a:rPr>
              <a:t>LABOR MARKET</a:t>
            </a:r>
          </a:p>
        </p:txBody>
      </p:sp>
      <p:sp>
        <p:nvSpPr>
          <p:cNvPr id="18" name="Freeform 18"/>
          <p:cNvSpPr/>
          <p:nvPr/>
        </p:nvSpPr>
        <p:spPr>
          <a:xfrm>
            <a:off x="12264517" y="6357998"/>
            <a:ext cx="625636" cy="606085"/>
          </a:xfrm>
          <a:custGeom>
            <a:avLst/>
            <a:gdLst/>
            <a:ahLst/>
            <a:cxnLst/>
            <a:rect l="l" t="t" r="r" b="b"/>
            <a:pathLst>
              <a:path w="625636" h="606085">
                <a:moveTo>
                  <a:pt x="0" y="0"/>
                </a:moveTo>
                <a:lnTo>
                  <a:pt x="625636" y="0"/>
                </a:lnTo>
                <a:lnTo>
                  <a:pt x="625636" y="606085"/>
                </a:lnTo>
                <a:lnTo>
                  <a:pt x="0" y="6060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19" name="TextBox 19"/>
          <p:cNvSpPr txBox="1"/>
          <p:nvPr/>
        </p:nvSpPr>
        <p:spPr>
          <a:xfrm>
            <a:off x="10078463" y="6047087"/>
            <a:ext cx="2186054" cy="266653"/>
          </a:xfrm>
          <a:prstGeom prst="rect">
            <a:avLst/>
          </a:prstGeom>
        </p:spPr>
        <p:txBody>
          <a:bodyPr lIns="0" tIns="0" rIns="0" bIns="0" rtlCol="0" anchor="t">
            <a:spAutoFit/>
          </a:bodyPr>
          <a:lstStyle/>
          <a:p>
            <a:pPr algn="ctr">
              <a:lnSpc>
                <a:spcPts val="1083"/>
              </a:lnSpc>
            </a:pPr>
            <a:r>
              <a:rPr lang="en-US" sz="1041" b="1">
                <a:solidFill>
                  <a:srgbClr val="172763"/>
                </a:solidFill>
                <a:latin typeface="Montserrat Bold"/>
                <a:ea typeface="Montserrat Bold"/>
                <a:cs typeface="Montserrat Bold"/>
                <a:sym typeface="Montserrat Bold"/>
              </a:rPr>
              <a:t>RESSOURCE MOBILIZATION</a:t>
            </a:r>
          </a:p>
          <a:p>
            <a:pPr algn="ctr">
              <a:lnSpc>
                <a:spcPts val="1083"/>
              </a:lnSpc>
            </a:pPr>
            <a:r>
              <a:rPr lang="en-US" sz="1041" b="1">
                <a:solidFill>
                  <a:srgbClr val="172763"/>
                </a:solidFill>
                <a:latin typeface="Montserrat Bold"/>
                <a:ea typeface="Montserrat Bold"/>
                <a:cs typeface="Montserrat Bold"/>
                <a:sym typeface="Montserrat Bold"/>
              </a:rPr>
              <a:t> AND SUPPORT </a:t>
            </a:r>
          </a:p>
        </p:txBody>
      </p:sp>
      <p:sp>
        <p:nvSpPr>
          <p:cNvPr id="20" name="Freeform 20"/>
          <p:cNvSpPr/>
          <p:nvPr/>
        </p:nvSpPr>
        <p:spPr>
          <a:xfrm>
            <a:off x="11047688" y="4731026"/>
            <a:ext cx="622361" cy="632641"/>
          </a:xfrm>
          <a:custGeom>
            <a:avLst/>
            <a:gdLst/>
            <a:ahLst/>
            <a:cxnLst/>
            <a:rect l="l" t="t" r="r" b="b"/>
            <a:pathLst>
              <a:path w="622361" h="632641">
                <a:moveTo>
                  <a:pt x="0" y="0"/>
                </a:moveTo>
                <a:lnTo>
                  <a:pt x="622360" y="0"/>
                </a:lnTo>
                <a:lnTo>
                  <a:pt x="622360" y="632641"/>
                </a:lnTo>
                <a:lnTo>
                  <a:pt x="0" y="6326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a:p>
        </p:txBody>
      </p:sp>
      <p:sp>
        <p:nvSpPr>
          <p:cNvPr id="21" name="TextBox 21"/>
          <p:cNvSpPr txBox="1"/>
          <p:nvPr/>
        </p:nvSpPr>
        <p:spPr>
          <a:xfrm>
            <a:off x="9707556" y="4007141"/>
            <a:ext cx="1996924" cy="266653"/>
          </a:xfrm>
          <a:prstGeom prst="rect">
            <a:avLst/>
          </a:prstGeom>
        </p:spPr>
        <p:txBody>
          <a:bodyPr lIns="0" tIns="0" rIns="0" bIns="0" rtlCol="0" anchor="t">
            <a:spAutoFit/>
          </a:bodyPr>
          <a:lstStyle/>
          <a:p>
            <a:pPr algn="ctr">
              <a:lnSpc>
                <a:spcPts val="1083"/>
              </a:lnSpc>
            </a:pPr>
            <a:r>
              <a:rPr lang="en-US" sz="1041" b="1">
                <a:solidFill>
                  <a:srgbClr val="172763"/>
                </a:solidFill>
                <a:latin typeface="Montserrat Bold"/>
                <a:ea typeface="Montserrat Bold"/>
                <a:cs typeface="Montserrat Bold"/>
                <a:sym typeface="Montserrat Bold"/>
              </a:rPr>
              <a:t>RESOURCE AND WASTE MANAGEMENT NETWORKS </a:t>
            </a:r>
          </a:p>
        </p:txBody>
      </p:sp>
      <p:sp>
        <p:nvSpPr>
          <p:cNvPr id="22" name="Freeform 22"/>
          <p:cNvSpPr/>
          <p:nvPr/>
        </p:nvSpPr>
        <p:spPr>
          <a:xfrm>
            <a:off x="11485279" y="2788507"/>
            <a:ext cx="636806" cy="644051"/>
          </a:xfrm>
          <a:custGeom>
            <a:avLst/>
            <a:gdLst/>
            <a:ahLst/>
            <a:cxnLst/>
            <a:rect l="l" t="t" r="r" b="b"/>
            <a:pathLst>
              <a:path w="636806" h="644051">
                <a:moveTo>
                  <a:pt x="0" y="0"/>
                </a:moveTo>
                <a:lnTo>
                  <a:pt x="636806" y="0"/>
                </a:lnTo>
                <a:lnTo>
                  <a:pt x="636806" y="644051"/>
                </a:lnTo>
                <a:lnTo>
                  <a:pt x="0" y="644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a:p>
        </p:txBody>
      </p:sp>
      <p:sp>
        <p:nvSpPr>
          <p:cNvPr id="23" name="TextBox 23"/>
          <p:cNvSpPr txBox="1"/>
          <p:nvPr/>
        </p:nvSpPr>
        <p:spPr>
          <a:xfrm>
            <a:off x="10026486" y="1980760"/>
            <a:ext cx="2550849" cy="266653"/>
          </a:xfrm>
          <a:prstGeom prst="rect">
            <a:avLst/>
          </a:prstGeom>
        </p:spPr>
        <p:txBody>
          <a:bodyPr lIns="0" tIns="0" rIns="0" bIns="0" rtlCol="0" anchor="t">
            <a:spAutoFit/>
          </a:bodyPr>
          <a:lstStyle/>
          <a:p>
            <a:pPr algn="ctr">
              <a:lnSpc>
                <a:spcPts val="1083"/>
              </a:lnSpc>
            </a:pPr>
            <a:r>
              <a:rPr lang="en-US" sz="1041" b="1">
                <a:solidFill>
                  <a:srgbClr val="172763"/>
                </a:solidFill>
                <a:latin typeface="Montserrat Bold"/>
                <a:ea typeface="Montserrat Bold"/>
                <a:cs typeface="Montserrat Bold"/>
                <a:sym typeface="Montserrat Bold"/>
              </a:rPr>
              <a:t>INNOVATIVE CULTURE AND KNOWLEDGE SHARING</a:t>
            </a:r>
          </a:p>
        </p:txBody>
      </p:sp>
      <p:sp>
        <p:nvSpPr>
          <p:cNvPr id="24" name="TextBox 24"/>
          <p:cNvSpPr txBox="1"/>
          <p:nvPr/>
        </p:nvSpPr>
        <p:spPr>
          <a:xfrm>
            <a:off x="12945618" y="4295864"/>
            <a:ext cx="1314156" cy="637980"/>
          </a:xfrm>
          <a:prstGeom prst="rect">
            <a:avLst/>
          </a:prstGeom>
        </p:spPr>
        <p:txBody>
          <a:bodyPr lIns="0" tIns="0" rIns="0" bIns="0" rtlCol="0" anchor="t">
            <a:spAutoFit/>
          </a:bodyPr>
          <a:lstStyle/>
          <a:p>
            <a:pPr algn="ctr">
              <a:lnSpc>
                <a:spcPts val="1660"/>
              </a:lnSpc>
            </a:pPr>
            <a:r>
              <a:rPr lang="en-US" sz="1596" b="1">
                <a:solidFill>
                  <a:srgbClr val="172763"/>
                </a:solidFill>
                <a:latin typeface="Poppins Bold"/>
                <a:ea typeface="Poppins Bold"/>
                <a:cs typeface="Poppins Bold"/>
                <a:sym typeface="Poppins Bold"/>
              </a:rPr>
              <a:t>TERRITORIAL </a:t>
            </a:r>
          </a:p>
          <a:p>
            <a:pPr algn="ctr">
              <a:lnSpc>
                <a:spcPts val="1660"/>
              </a:lnSpc>
            </a:pPr>
            <a:r>
              <a:rPr lang="en-US" sz="1596" b="1">
                <a:solidFill>
                  <a:srgbClr val="172763"/>
                </a:solidFill>
                <a:latin typeface="Poppins Bold"/>
                <a:ea typeface="Poppins Bold"/>
                <a:cs typeface="Poppins Bold"/>
                <a:sym typeface="Poppins Bold"/>
              </a:rPr>
              <a:t>CIRCULAR </a:t>
            </a:r>
          </a:p>
          <a:p>
            <a:pPr algn="ctr">
              <a:lnSpc>
                <a:spcPts val="1660"/>
              </a:lnSpc>
            </a:pPr>
            <a:r>
              <a:rPr lang="en-US" sz="1596" b="1">
                <a:solidFill>
                  <a:srgbClr val="172763"/>
                </a:solidFill>
                <a:latin typeface="Poppins Bold"/>
                <a:ea typeface="Poppins Bold"/>
                <a:cs typeface="Poppins Bold"/>
                <a:sym typeface="Poppins Bold"/>
              </a:rPr>
              <a:t>ECOSYSTEM</a:t>
            </a:r>
          </a:p>
        </p:txBody>
      </p:sp>
      <p:sp>
        <p:nvSpPr>
          <p:cNvPr id="25" name="TextBox 25"/>
          <p:cNvSpPr txBox="1"/>
          <p:nvPr/>
        </p:nvSpPr>
        <p:spPr>
          <a:xfrm>
            <a:off x="15216895" y="5954089"/>
            <a:ext cx="1909444" cy="266653"/>
          </a:xfrm>
          <a:prstGeom prst="rect">
            <a:avLst/>
          </a:prstGeom>
        </p:spPr>
        <p:txBody>
          <a:bodyPr lIns="0" tIns="0" rIns="0" bIns="0" rtlCol="0" anchor="t">
            <a:spAutoFit/>
          </a:bodyPr>
          <a:lstStyle/>
          <a:p>
            <a:pPr algn="ctr">
              <a:lnSpc>
                <a:spcPts val="1083"/>
              </a:lnSpc>
            </a:pPr>
            <a:r>
              <a:rPr lang="en-US" sz="1041" b="1">
                <a:solidFill>
                  <a:srgbClr val="172763"/>
                </a:solidFill>
                <a:latin typeface="Montserrat Bold"/>
                <a:ea typeface="Montserrat Bold"/>
                <a:cs typeface="Montserrat Bold"/>
                <a:sym typeface="Montserrat Bold"/>
              </a:rPr>
              <a:t>LOCAL </a:t>
            </a:r>
          </a:p>
          <a:p>
            <a:pPr algn="ctr">
              <a:lnSpc>
                <a:spcPts val="1083"/>
              </a:lnSpc>
            </a:pPr>
            <a:r>
              <a:rPr lang="en-US" sz="1041" b="1">
                <a:solidFill>
                  <a:srgbClr val="172763"/>
                </a:solidFill>
                <a:latin typeface="Montserrat Bold"/>
                <a:ea typeface="Montserrat Bold"/>
                <a:cs typeface="Montserrat Bold"/>
                <a:sym typeface="Montserrat Bold"/>
              </a:rPr>
              <a:t>COLLABORATIONS</a:t>
            </a:r>
          </a:p>
        </p:txBody>
      </p:sp>
      <p:sp>
        <p:nvSpPr>
          <p:cNvPr id="26" name="Freeform 26"/>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19"/>
            <a:stretch>
              <a:fillRect l="-85427" t="-24016" r="-82863" b="-150612"/>
            </a:stretch>
          </a:blipFill>
        </p:spPr>
        <p:txBody>
          <a:bodyPr/>
          <a:lstStyle/>
          <a:p>
            <a:endParaRPr lang="fr-FR"/>
          </a:p>
        </p:txBody>
      </p:sp>
      <p:sp>
        <p:nvSpPr>
          <p:cNvPr id="27" name="TextBox 27"/>
          <p:cNvSpPr txBox="1"/>
          <p:nvPr/>
        </p:nvSpPr>
        <p:spPr>
          <a:xfrm>
            <a:off x="1028700" y="8993504"/>
            <a:ext cx="9839923" cy="231097"/>
          </a:xfrm>
          <a:prstGeom prst="rect">
            <a:avLst/>
          </a:prstGeom>
        </p:spPr>
        <p:txBody>
          <a:bodyPr lIns="0" tIns="0" rIns="0" bIns="0" rtlCol="0" anchor="t">
            <a:spAutoFit/>
          </a:bodyPr>
          <a:lstStyle/>
          <a:p>
            <a:pPr algn="l">
              <a:lnSpc>
                <a:spcPts val="1600"/>
              </a:lnSpc>
            </a:pPr>
            <a:r>
              <a:rPr lang="en-US" sz="1600" b="1">
                <a:solidFill>
                  <a:srgbClr val="FFFFFF"/>
                </a:solidFill>
                <a:latin typeface="Poppins Bold"/>
                <a:ea typeface="Poppins Bold"/>
                <a:cs typeface="Poppins Bold"/>
                <a:sym typeface="Poppins Bold"/>
              </a:rPr>
              <a:t>La contribution des villes et régions européennes à l'économie circulaire</a:t>
            </a:r>
          </a:p>
        </p:txBody>
      </p:sp>
      <p:grpSp>
        <p:nvGrpSpPr>
          <p:cNvPr id="28" name="Group 28"/>
          <p:cNvGrpSpPr/>
          <p:nvPr/>
        </p:nvGrpSpPr>
        <p:grpSpPr>
          <a:xfrm>
            <a:off x="1008767" y="1222389"/>
            <a:ext cx="368344" cy="368344"/>
            <a:chOff x="0" y="0"/>
            <a:chExt cx="812800" cy="812800"/>
          </a:xfrm>
        </p:grpSpPr>
        <p:sp>
          <p:nvSpPr>
            <p:cNvPr id="29" name="Freeform 2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30" name="TextBox 30"/>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31" name="Group 31"/>
          <p:cNvGrpSpPr/>
          <p:nvPr/>
        </p:nvGrpSpPr>
        <p:grpSpPr>
          <a:xfrm>
            <a:off x="1490244" y="1222389"/>
            <a:ext cx="368344" cy="36834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33" name="TextBox 33"/>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34" name="TextBox 34"/>
          <p:cNvSpPr txBox="1"/>
          <p:nvPr/>
        </p:nvSpPr>
        <p:spPr>
          <a:xfrm>
            <a:off x="2127664" y="1066800"/>
            <a:ext cx="9994420" cy="784887"/>
          </a:xfrm>
          <a:prstGeom prst="rect">
            <a:avLst/>
          </a:prstGeom>
        </p:spPr>
        <p:txBody>
          <a:bodyPr lIns="0" tIns="0" rIns="0" bIns="0" rtlCol="0" anchor="t">
            <a:spAutoFit/>
          </a:bodyPr>
          <a:lstStyle/>
          <a:p>
            <a:pPr algn="l">
              <a:lnSpc>
                <a:spcPts val="5400"/>
              </a:lnSpc>
            </a:pPr>
            <a:r>
              <a:rPr lang="en-US" sz="5400" b="1">
                <a:solidFill>
                  <a:srgbClr val="172763"/>
                </a:solidFill>
                <a:latin typeface="Poppins Bold"/>
                <a:ea typeface="Poppins Bold"/>
                <a:cs typeface="Poppins Bold"/>
                <a:sym typeface="Poppins Bold"/>
              </a:rPr>
              <a:t>Cadre conceptuel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8767" y="1222389"/>
            <a:ext cx="368344" cy="36834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72763"/>
            </a:solidFill>
          </p:spPr>
          <p:txBody>
            <a:bodyPr/>
            <a:lstStyle/>
            <a:p>
              <a:endParaRPr lang="fr-FR"/>
            </a:p>
          </p:txBody>
        </p:sp>
        <p:sp>
          <p:nvSpPr>
            <p:cNvPr id="4" name="TextBox 4"/>
            <p:cNvSpPr txBox="1"/>
            <p:nvPr/>
          </p:nvSpPr>
          <p:spPr>
            <a:xfrm>
              <a:off x="0" y="-47625"/>
              <a:ext cx="812800" cy="860425"/>
            </a:xfrm>
            <a:prstGeom prst="rect">
              <a:avLst/>
            </a:prstGeom>
          </p:spPr>
          <p:txBody>
            <a:bodyPr lIns="36576" tIns="36576" rIns="36576" bIns="36576" rtlCol="0" anchor="ctr"/>
            <a:lstStyle/>
            <a:p>
              <a:pPr algn="ctr">
                <a:lnSpc>
                  <a:spcPts val="2217"/>
                </a:lnSpc>
                <a:spcBef>
                  <a:spcPct val="0"/>
                </a:spcBef>
              </a:pPr>
              <a:endParaRPr/>
            </a:p>
          </p:txBody>
        </p:sp>
      </p:grpSp>
      <p:grpSp>
        <p:nvGrpSpPr>
          <p:cNvPr id="5" name="Group 5"/>
          <p:cNvGrpSpPr/>
          <p:nvPr/>
        </p:nvGrpSpPr>
        <p:grpSpPr>
          <a:xfrm>
            <a:off x="1490244" y="1222389"/>
            <a:ext cx="368344" cy="3683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053"/>
            </a:solidFill>
          </p:spPr>
          <p:txBody>
            <a:bodyPr/>
            <a:lstStyle/>
            <a:p>
              <a:endParaRPr lang="fr-FR"/>
            </a:p>
          </p:txBody>
        </p:sp>
        <p:sp>
          <p:nvSpPr>
            <p:cNvPr id="7" name="TextBox 7"/>
            <p:cNvSpPr txBox="1"/>
            <p:nvPr/>
          </p:nvSpPr>
          <p:spPr>
            <a:xfrm>
              <a:off x="76200" y="28575"/>
              <a:ext cx="660400" cy="708025"/>
            </a:xfrm>
            <a:prstGeom prst="rect">
              <a:avLst/>
            </a:prstGeom>
          </p:spPr>
          <p:txBody>
            <a:bodyPr lIns="36576" tIns="36576" rIns="36576" bIns="36576" rtlCol="0" anchor="ctr"/>
            <a:lstStyle/>
            <a:p>
              <a:pPr algn="ctr">
                <a:lnSpc>
                  <a:spcPts val="2217"/>
                </a:lnSpc>
              </a:pPr>
              <a:endParaRPr/>
            </a:p>
          </p:txBody>
        </p:sp>
      </p:grpSp>
      <p:sp>
        <p:nvSpPr>
          <p:cNvPr id="8" name="TextBox 8"/>
          <p:cNvSpPr txBox="1"/>
          <p:nvPr/>
        </p:nvSpPr>
        <p:spPr>
          <a:xfrm>
            <a:off x="1858588" y="3023637"/>
            <a:ext cx="7285412" cy="5301979"/>
          </a:xfrm>
          <a:prstGeom prst="rect">
            <a:avLst/>
          </a:prstGeom>
        </p:spPr>
        <p:txBody>
          <a:bodyPr lIns="0" tIns="0" rIns="0" bIns="0" rtlCol="0" anchor="t">
            <a:spAutoFit/>
          </a:bodyPr>
          <a:lstStyle/>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Ancrage local incontournable</a:t>
            </a:r>
            <a:r>
              <a:rPr lang="en-US" sz="2000">
                <a:solidFill>
                  <a:srgbClr val="172763"/>
                </a:solidFill>
                <a:latin typeface="Poppins"/>
                <a:ea typeface="Poppins"/>
                <a:cs typeface="Poppins"/>
                <a:sym typeface="Poppins"/>
              </a:rPr>
              <a:t> : L’économie circulaire ne peut pas être pensée en dehors de son ancrage territorial. Elle se déploie selon les ressources disponibles localement, l’organisation des secteurs, les trajectoires politiques et la coopération entre acteurs. Chaque territoire constitue donc une configuration spécifique. (Bourdin et al., 2022; Veyssière et al., 2023).</a:t>
            </a:r>
          </a:p>
          <a:p>
            <a:pPr algn="l">
              <a:lnSpc>
                <a:spcPts val="2800"/>
              </a:lnSpc>
            </a:pPr>
            <a:endParaRPr lang="en-US" sz="2000">
              <a:solidFill>
                <a:srgbClr val="172763"/>
              </a:solidFill>
              <a:latin typeface="Poppins"/>
              <a:ea typeface="Poppins"/>
              <a:cs typeface="Poppins"/>
              <a:sym typeface="Poppins"/>
            </a:endParaRPr>
          </a:p>
          <a:p>
            <a:pPr marL="431801" lvl="1" indent="-215900" algn="l">
              <a:lnSpc>
                <a:spcPts val="2800"/>
              </a:lnSpc>
              <a:buFont typeface="Arial"/>
              <a:buChar char="•"/>
            </a:pPr>
            <a:r>
              <a:rPr lang="en-US" sz="2000" b="1">
                <a:solidFill>
                  <a:srgbClr val="172763"/>
                </a:solidFill>
                <a:latin typeface="Poppins Bold"/>
                <a:ea typeface="Poppins Bold"/>
                <a:cs typeface="Poppins Bold"/>
                <a:sym typeface="Poppins Bold"/>
              </a:rPr>
              <a:t>Intermédiaires </a:t>
            </a:r>
            <a:r>
              <a:rPr lang="en-US" sz="2000">
                <a:solidFill>
                  <a:srgbClr val="172763"/>
                </a:solidFill>
                <a:latin typeface="Poppins"/>
                <a:ea typeface="Poppins"/>
                <a:cs typeface="Poppins"/>
                <a:sym typeface="Poppins"/>
              </a:rPr>
              <a:t>: Trois fonctions principales que les autorités locales peuvent endosser pour structurer la transition circulaire (Smol et al., 2018; Mies &amp; Gold, 2021), </a:t>
            </a:r>
            <a:r>
              <a:rPr lang="en-US" sz="2000" i="1">
                <a:solidFill>
                  <a:srgbClr val="172763"/>
                </a:solidFill>
                <a:latin typeface="Poppins Italics"/>
                <a:ea typeface="Poppins Italics"/>
                <a:cs typeface="Poppins Italics"/>
                <a:sym typeface="Poppins Italics"/>
              </a:rPr>
              <a:t>Promotor </a:t>
            </a:r>
            <a:r>
              <a:rPr lang="en-US" sz="2000">
                <a:solidFill>
                  <a:srgbClr val="172763"/>
                </a:solidFill>
                <a:latin typeface="Poppins"/>
                <a:ea typeface="Poppins"/>
                <a:cs typeface="Poppins"/>
                <a:sym typeface="Poppins"/>
              </a:rPr>
              <a:t>(Cramer, 2020), and </a:t>
            </a:r>
            <a:r>
              <a:rPr lang="en-US" sz="2000" i="1">
                <a:solidFill>
                  <a:srgbClr val="172763"/>
                </a:solidFill>
                <a:latin typeface="Poppins Italics"/>
                <a:ea typeface="Poppins Italics"/>
                <a:cs typeface="Poppins Italics"/>
                <a:sym typeface="Poppins Italics"/>
              </a:rPr>
              <a:t>Enabler</a:t>
            </a:r>
            <a:r>
              <a:rPr lang="en-US" sz="2000">
                <a:solidFill>
                  <a:srgbClr val="172763"/>
                </a:solidFill>
                <a:latin typeface="Poppins"/>
                <a:ea typeface="Poppins"/>
                <a:cs typeface="Poppins"/>
                <a:sym typeface="Poppins"/>
              </a:rPr>
              <a:t> (Hernberg &amp; Hyysalo, 2024).</a:t>
            </a:r>
          </a:p>
          <a:p>
            <a:pPr algn="l">
              <a:lnSpc>
                <a:spcPts val="2800"/>
              </a:lnSpc>
            </a:pPr>
            <a:endParaRPr lang="en-US" sz="2000">
              <a:solidFill>
                <a:srgbClr val="172763"/>
              </a:solidFill>
              <a:latin typeface="Poppins"/>
              <a:ea typeface="Poppins"/>
              <a:cs typeface="Poppins"/>
              <a:sym typeface="Poppins"/>
            </a:endParaRPr>
          </a:p>
        </p:txBody>
      </p:sp>
      <p:sp>
        <p:nvSpPr>
          <p:cNvPr id="9" name="TextBox 9"/>
          <p:cNvSpPr txBox="1"/>
          <p:nvPr/>
        </p:nvSpPr>
        <p:spPr>
          <a:xfrm>
            <a:off x="2127664" y="1066800"/>
            <a:ext cx="6970292" cy="784847"/>
          </a:xfrm>
          <a:prstGeom prst="rect">
            <a:avLst/>
          </a:prstGeom>
        </p:spPr>
        <p:txBody>
          <a:bodyPr lIns="0" tIns="0" rIns="0" bIns="0" rtlCol="0" anchor="t">
            <a:spAutoFit/>
          </a:bodyPr>
          <a:lstStyle/>
          <a:p>
            <a:pPr algn="l">
              <a:lnSpc>
                <a:spcPts val="5400"/>
              </a:lnSpc>
            </a:pPr>
            <a:r>
              <a:rPr lang="en-US" sz="5400" b="1">
                <a:solidFill>
                  <a:srgbClr val="172763"/>
                </a:solidFill>
                <a:latin typeface="Poppins Bold"/>
                <a:ea typeface="Poppins Bold"/>
                <a:cs typeface="Poppins Bold"/>
                <a:sym typeface="Poppins Bold"/>
              </a:rPr>
              <a:t>Cadre conceptuel</a:t>
            </a:r>
          </a:p>
        </p:txBody>
      </p:sp>
      <p:sp>
        <p:nvSpPr>
          <p:cNvPr id="10" name="TextBox 10"/>
          <p:cNvSpPr txBox="1"/>
          <p:nvPr/>
        </p:nvSpPr>
        <p:spPr>
          <a:xfrm>
            <a:off x="1990703" y="2358305"/>
            <a:ext cx="7107252" cy="352532"/>
          </a:xfrm>
          <a:prstGeom prst="rect">
            <a:avLst/>
          </a:prstGeom>
        </p:spPr>
        <p:txBody>
          <a:bodyPr lIns="0" tIns="0" rIns="0" bIns="0" rtlCol="0" anchor="t">
            <a:spAutoFit/>
          </a:bodyPr>
          <a:lstStyle/>
          <a:p>
            <a:pPr algn="l">
              <a:lnSpc>
                <a:spcPts val="2871"/>
              </a:lnSpc>
            </a:pPr>
            <a:r>
              <a:rPr lang="en-US" sz="2050" b="1" dirty="0">
                <a:solidFill>
                  <a:srgbClr val="002060"/>
                </a:solidFill>
                <a:latin typeface="Poppins Bold"/>
                <a:ea typeface="Poppins Bold"/>
                <a:cs typeface="Poppins Bold"/>
                <a:sym typeface="Poppins Bold"/>
              </a:rPr>
              <a:t>L’INTERMÉDIATION TERRITORIALE</a:t>
            </a:r>
          </a:p>
        </p:txBody>
      </p:sp>
      <p:sp>
        <p:nvSpPr>
          <p:cNvPr id="11" name="AutoShape 11"/>
          <p:cNvSpPr/>
          <p:nvPr/>
        </p:nvSpPr>
        <p:spPr>
          <a:xfrm>
            <a:off x="1325055" y="2570327"/>
            <a:ext cx="466295" cy="0"/>
          </a:xfrm>
          <a:prstGeom prst="line">
            <a:avLst/>
          </a:prstGeom>
          <a:ln w="38100" cap="flat">
            <a:solidFill>
              <a:srgbClr val="172763"/>
            </a:solidFill>
            <a:prstDash val="solid"/>
            <a:headEnd type="none" w="sm" len="sm"/>
            <a:tailEnd type="none" w="sm" len="sm"/>
          </a:ln>
        </p:spPr>
        <p:txBody>
          <a:bodyPr/>
          <a:lstStyle/>
          <a:p>
            <a:endParaRPr lang="fr-FR"/>
          </a:p>
        </p:txBody>
      </p:sp>
      <p:grpSp>
        <p:nvGrpSpPr>
          <p:cNvPr id="12" name="Group 12"/>
          <p:cNvGrpSpPr/>
          <p:nvPr/>
        </p:nvGrpSpPr>
        <p:grpSpPr>
          <a:xfrm>
            <a:off x="3051244" y="9007875"/>
            <a:ext cx="38100" cy="226530"/>
            <a:chOff x="0" y="0"/>
            <a:chExt cx="50800" cy="302040"/>
          </a:xfrm>
        </p:grpSpPr>
        <p:sp>
          <p:nvSpPr>
            <p:cNvPr id="13" name="Freeform 13"/>
            <p:cNvSpPr/>
            <p:nvPr/>
          </p:nvSpPr>
          <p:spPr>
            <a:xfrm>
              <a:off x="0" y="25400"/>
              <a:ext cx="50800" cy="251206"/>
            </a:xfrm>
            <a:custGeom>
              <a:avLst/>
              <a:gdLst/>
              <a:ahLst/>
              <a:cxnLst/>
              <a:rect l="l" t="t" r="r" b="b"/>
              <a:pathLst>
                <a:path w="50800" h="251206">
                  <a:moveTo>
                    <a:pt x="0" y="251206"/>
                  </a:moveTo>
                  <a:lnTo>
                    <a:pt x="0" y="0"/>
                  </a:lnTo>
                  <a:lnTo>
                    <a:pt x="50800" y="0"/>
                  </a:lnTo>
                  <a:lnTo>
                    <a:pt x="50800" y="251206"/>
                  </a:lnTo>
                  <a:close/>
                </a:path>
              </a:pathLst>
            </a:custGeom>
            <a:solidFill>
              <a:srgbClr val="172763"/>
            </a:solidFill>
          </p:spPr>
          <p:txBody>
            <a:bodyPr/>
            <a:lstStyle/>
            <a:p>
              <a:endParaRPr lang="fr-FR"/>
            </a:p>
          </p:txBody>
        </p:sp>
      </p:grpSp>
      <p:grpSp>
        <p:nvGrpSpPr>
          <p:cNvPr id="14" name="Group 14"/>
          <p:cNvGrpSpPr/>
          <p:nvPr/>
        </p:nvGrpSpPr>
        <p:grpSpPr>
          <a:xfrm>
            <a:off x="-367106" y="8432900"/>
            <a:ext cx="19022211" cy="2203467"/>
            <a:chOff x="0" y="0"/>
            <a:chExt cx="5009965" cy="580337"/>
          </a:xfrm>
        </p:grpSpPr>
        <p:sp>
          <p:nvSpPr>
            <p:cNvPr id="15" name="Freeform 15"/>
            <p:cNvSpPr/>
            <p:nvPr/>
          </p:nvSpPr>
          <p:spPr>
            <a:xfrm>
              <a:off x="0" y="0"/>
              <a:ext cx="5009965" cy="580337"/>
            </a:xfrm>
            <a:custGeom>
              <a:avLst/>
              <a:gdLst/>
              <a:ahLst/>
              <a:cxnLst/>
              <a:rect l="l" t="t" r="r" b="b"/>
              <a:pathLst>
                <a:path w="5009965" h="580337">
                  <a:moveTo>
                    <a:pt x="0" y="0"/>
                  </a:moveTo>
                  <a:lnTo>
                    <a:pt x="5009965" y="0"/>
                  </a:lnTo>
                  <a:lnTo>
                    <a:pt x="5009965" y="580337"/>
                  </a:lnTo>
                  <a:lnTo>
                    <a:pt x="0" y="580337"/>
                  </a:lnTo>
                  <a:close/>
                </a:path>
              </a:pathLst>
            </a:custGeom>
            <a:solidFill>
              <a:srgbClr val="172763"/>
            </a:solidFill>
          </p:spPr>
          <p:txBody>
            <a:bodyPr/>
            <a:lstStyle/>
            <a:p>
              <a:endParaRPr lang="fr-FR"/>
            </a:p>
          </p:txBody>
        </p:sp>
        <p:sp>
          <p:nvSpPr>
            <p:cNvPr id="16" name="TextBox 16"/>
            <p:cNvSpPr txBox="1"/>
            <p:nvPr/>
          </p:nvSpPr>
          <p:spPr>
            <a:xfrm>
              <a:off x="0" y="28575"/>
              <a:ext cx="5009965" cy="551762"/>
            </a:xfrm>
            <a:prstGeom prst="rect">
              <a:avLst/>
            </a:prstGeom>
          </p:spPr>
          <p:txBody>
            <a:bodyPr lIns="50800" tIns="50800" rIns="50800" bIns="50800" rtlCol="0" anchor="ctr"/>
            <a:lstStyle/>
            <a:p>
              <a:pPr algn="ctr">
                <a:lnSpc>
                  <a:spcPts val="2600"/>
                </a:lnSpc>
              </a:pPr>
              <a:endParaRPr/>
            </a:p>
          </p:txBody>
        </p:sp>
      </p:grpSp>
      <p:sp>
        <p:nvSpPr>
          <p:cNvPr id="17" name="TextBox 17"/>
          <p:cNvSpPr txBox="1"/>
          <p:nvPr/>
        </p:nvSpPr>
        <p:spPr>
          <a:xfrm>
            <a:off x="1008767" y="9162396"/>
            <a:ext cx="11505751" cy="231097"/>
          </a:xfrm>
          <a:prstGeom prst="rect">
            <a:avLst/>
          </a:prstGeom>
        </p:spPr>
        <p:txBody>
          <a:bodyPr lIns="0" tIns="0" rIns="0" bIns="0" rtlCol="0" anchor="t">
            <a:spAutoFit/>
          </a:bodyPr>
          <a:lstStyle/>
          <a:p>
            <a:pPr algn="l">
              <a:lnSpc>
                <a:spcPts val="1600"/>
              </a:lnSpc>
            </a:pPr>
            <a:r>
              <a:rPr lang="en-US" sz="1600" b="1">
                <a:solidFill>
                  <a:srgbClr val="FFFFFF"/>
                </a:solidFill>
                <a:latin typeface="Poppins Ultra-Bold"/>
                <a:ea typeface="Poppins Ultra-Bold"/>
                <a:cs typeface="Poppins Ultra-Bold"/>
                <a:sym typeface="Poppins Ultra-Bold"/>
              </a:rPr>
              <a:t>La contribution des villes et régions européennes à l'économie circulaire</a:t>
            </a:r>
          </a:p>
        </p:txBody>
      </p:sp>
      <p:sp>
        <p:nvSpPr>
          <p:cNvPr id="18" name="Freeform 18"/>
          <p:cNvSpPr/>
          <p:nvPr/>
        </p:nvSpPr>
        <p:spPr>
          <a:xfrm>
            <a:off x="9800647" y="3807050"/>
            <a:ext cx="2352792" cy="382329"/>
          </a:xfrm>
          <a:custGeom>
            <a:avLst/>
            <a:gdLst/>
            <a:ahLst/>
            <a:cxnLst/>
            <a:rect l="l" t="t" r="r" b="b"/>
            <a:pathLst>
              <a:path w="2352792" h="382329">
                <a:moveTo>
                  <a:pt x="0" y="0"/>
                </a:moveTo>
                <a:lnTo>
                  <a:pt x="2352791" y="0"/>
                </a:lnTo>
                <a:lnTo>
                  <a:pt x="2352791" y="382329"/>
                </a:lnTo>
                <a:lnTo>
                  <a:pt x="0" y="382329"/>
                </a:lnTo>
                <a:lnTo>
                  <a:pt x="0" y="0"/>
                </a:lnTo>
                <a:close/>
              </a:path>
            </a:pathLst>
          </a:custGeom>
          <a:blipFill>
            <a:blip r:embed="rId3">
              <a:alphaModFix amt="98000"/>
            </a:blip>
            <a:stretch>
              <a:fillRect/>
            </a:stretch>
          </a:blipFill>
        </p:spPr>
        <p:txBody>
          <a:bodyPr/>
          <a:lstStyle/>
          <a:p>
            <a:endParaRPr lang="fr-FR"/>
          </a:p>
        </p:txBody>
      </p:sp>
      <p:sp>
        <p:nvSpPr>
          <p:cNvPr id="19" name="Freeform 19"/>
          <p:cNvSpPr/>
          <p:nvPr/>
        </p:nvSpPr>
        <p:spPr>
          <a:xfrm>
            <a:off x="15133505" y="4367763"/>
            <a:ext cx="2496557" cy="405691"/>
          </a:xfrm>
          <a:custGeom>
            <a:avLst/>
            <a:gdLst/>
            <a:ahLst/>
            <a:cxnLst/>
            <a:rect l="l" t="t" r="r" b="b"/>
            <a:pathLst>
              <a:path w="2496557" h="405691">
                <a:moveTo>
                  <a:pt x="0" y="0"/>
                </a:moveTo>
                <a:lnTo>
                  <a:pt x="2496557" y="0"/>
                </a:lnTo>
                <a:lnTo>
                  <a:pt x="2496557" y="405690"/>
                </a:lnTo>
                <a:lnTo>
                  <a:pt x="0" y="405690"/>
                </a:lnTo>
                <a:lnTo>
                  <a:pt x="0" y="0"/>
                </a:lnTo>
                <a:close/>
              </a:path>
            </a:pathLst>
          </a:custGeom>
          <a:blipFill>
            <a:blip r:embed="rId3"/>
            <a:stretch>
              <a:fillRect/>
            </a:stretch>
          </a:blipFill>
        </p:spPr>
        <p:txBody>
          <a:bodyPr/>
          <a:lstStyle/>
          <a:p>
            <a:endParaRPr lang="fr-FR"/>
          </a:p>
        </p:txBody>
      </p:sp>
      <p:sp>
        <p:nvSpPr>
          <p:cNvPr id="20" name="Freeform 20"/>
          <p:cNvSpPr/>
          <p:nvPr/>
        </p:nvSpPr>
        <p:spPr>
          <a:xfrm>
            <a:off x="11505887" y="2498538"/>
            <a:ext cx="3990186" cy="3990186"/>
          </a:xfrm>
          <a:custGeom>
            <a:avLst/>
            <a:gdLst/>
            <a:ahLst/>
            <a:cxnLst/>
            <a:rect l="l" t="t" r="r" b="b"/>
            <a:pathLst>
              <a:path w="3990186" h="3990186">
                <a:moveTo>
                  <a:pt x="0" y="0"/>
                </a:moveTo>
                <a:lnTo>
                  <a:pt x="3990186" y="0"/>
                </a:lnTo>
                <a:lnTo>
                  <a:pt x="3990186" y="3990186"/>
                </a:lnTo>
                <a:lnTo>
                  <a:pt x="0" y="3990186"/>
                </a:lnTo>
                <a:lnTo>
                  <a:pt x="0" y="0"/>
                </a:lnTo>
                <a:close/>
              </a:path>
            </a:pathLst>
          </a:custGeom>
          <a:blipFill>
            <a:blip r:embed="rId4">
              <a:alphaModFix amt="76000"/>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21" name="Group 21"/>
          <p:cNvGrpSpPr/>
          <p:nvPr/>
        </p:nvGrpSpPr>
        <p:grpSpPr>
          <a:xfrm>
            <a:off x="14024597" y="4493631"/>
            <a:ext cx="1325440" cy="132544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74AD"/>
            </a:solidFill>
          </p:spPr>
          <p:txBody>
            <a:bodyPr/>
            <a:lstStyle/>
            <a:p>
              <a:endParaRPr lang="fr-FR"/>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160"/>
                </a:lnSpc>
              </a:pPr>
              <a:endParaRPr/>
            </a:p>
          </p:txBody>
        </p:sp>
      </p:grpSp>
      <p:grpSp>
        <p:nvGrpSpPr>
          <p:cNvPr id="24" name="Group 24"/>
          <p:cNvGrpSpPr/>
          <p:nvPr/>
        </p:nvGrpSpPr>
        <p:grpSpPr>
          <a:xfrm>
            <a:off x="11674909" y="4525708"/>
            <a:ext cx="1325440" cy="132544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74AD"/>
            </a:solidFill>
          </p:spPr>
          <p:txBody>
            <a:bodyPr/>
            <a:lstStyle/>
            <a:p>
              <a:endParaRPr lang="fr-FR"/>
            </a:p>
          </p:txBody>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160"/>
                </a:lnSpc>
              </a:pPr>
              <a:endParaRPr/>
            </a:p>
          </p:txBody>
        </p:sp>
      </p:grpSp>
      <p:grpSp>
        <p:nvGrpSpPr>
          <p:cNvPr id="27" name="Group 27"/>
          <p:cNvGrpSpPr/>
          <p:nvPr/>
        </p:nvGrpSpPr>
        <p:grpSpPr>
          <a:xfrm>
            <a:off x="12818515" y="2466461"/>
            <a:ext cx="1325440" cy="132544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74AD"/>
            </a:solidFill>
          </p:spPr>
          <p:txBody>
            <a:bodyPr/>
            <a:lstStyle/>
            <a:p>
              <a:endParaRPr lang="fr-FR"/>
            </a:p>
          </p:txBody>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2160"/>
                </a:lnSpc>
              </a:pPr>
              <a:endParaRPr/>
            </a:p>
          </p:txBody>
        </p:sp>
      </p:grpSp>
      <p:grpSp>
        <p:nvGrpSpPr>
          <p:cNvPr id="30" name="Group 30"/>
          <p:cNvGrpSpPr/>
          <p:nvPr/>
        </p:nvGrpSpPr>
        <p:grpSpPr>
          <a:xfrm>
            <a:off x="9727181" y="2350868"/>
            <a:ext cx="2399012" cy="1640659"/>
            <a:chOff x="0" y="0"/>
            <a:chExt cx="687246" cy="470000"/>
          </a:xfrm>
        </p:grpSpPr>
        <p:sp>
          <p:nvSpPr>
            <p:cNvPr id="31" name="Freeform 31"/>
            <p:cNvSpPr/>
            <p:nvPr/>
          </p:nvSpPr>
          <p:spPr>
            <a:xfrm>
              <a:off x="0" y="0"/>
              <a:ext cx="687246" cy="470000"/>
            </a:xfrm>
            <a:custGeom>
              <a:avLst/>
              <a:gdLst/>
              <a:ahLst/>
              <a:cxnLst/>
              <a:rect l="l" t="t" r="r" b="b"/>
              <a:pathLst>
                <a:path w="687246" h="470000">
                  <a:moveTo>
                    <a:pt x="145221" y="0"/>
                  </a:moveTo>
                  <a:lnTo>
                    <a:pt x="542025" y="0"/>
                  </a:lnTo>
                  <a:cubicBezTo>
                    <a:pt x="580540" y="0"/>
                    <a:pt x="617478" y="15300"/>
                    <a:pt x="644712" y="42534"/>
                  </a:cubicBezTo>
                  <a:cubicBezTo>
                    <a:pt x="671946" y="69768"/>
                    <a:pt x="687246" y="106706"/>
                    <a:pt x="687246" y="145221"/>
                  </a:cubicBezTo>
                  <a:lnTo>
                    <a:pt x="687246" y="324780"/>
                  </a:lnTo>
                  <a:cubicBezTo>
                    <a:pt x="687246" y="363295"/>
                    <a:pt x="671946" y="400232"/>
                    <a:pt x="644712" y="427466"/>
                  </a:cubicBezTo>
                  <a:cubicBezTo>
                    <a:pt x="617478" y="454700"/>
                    <a:pt x="580540" y="470000"/>
                    <a:pt x="542025" y="470000"/>
                  </a:cubicBezTo>
                  <a:lnTo>
                    <a:pt x="145221" y="470000"/>
                  </a:lnTo>
                  <a:cubicBezTo>
                    <a:pt x="106706" y="470000"/>
                    <a:pt x="69768" y="454700"/>
                    <a:pt x="42534" y="427466"/>
                  </a:cubicBezTo>
                  <a:cubicBezTo>
                    <a:pt x="15300" y="400232"/>
                    <a:pt x="0" y="363295"/>
                    <a:pt x="0" y="324780"/>
                  </a:cubicBezTo>
                  <a:lnTo>
                    <a:pt x="0" y="145221"/>
                  </a:lnTo>
                  <a:cubicBezTo>
                    <a:pt x="0" y="106706"/>
                    <a:pt x="15300" y="69768"/>
                    <a:pt x="42534" y="42534"/>
                  </a:cubicBezTo>
                  <a:cubicBezTo>
                    <a:pt x="69768" y="15300"/>
                    <a:pt x="106706" y="0"/>
                    <a:pt x="145221" y="0"/>
                  </a:cubicBezTo>
                  <a:close/>
                </a:path>
              </a:pathLst>
            </a:custGeom>
            <a:solidFill>
              <a:srgbClr val="FFFFFF"/>
            </a:solidFill>
          </p:spPr>
          <p:txBody>
            <a:bodyPr/>
            <a:lstStyle/>
            <a:p>
              <a:endParaRPr lang="fr-FR"/>
            </a:p>
          </p:txBody>
        </p:sp>
        <p:sp>
          <p:nvSpPr>
            <p:cNvPr id="32" name="TextBox 32"/>
            <p:cNvSpPr txBox="1"/>
            <p:nvPr/>
          </p:nvSpPr>
          <p:spPr>
            <a:xfrm>
              <a:off x="0" y="-47625"/>
              <a:ext cx="687246" cy="517625"/>
            </a:xfrm>
            <a:prstGeom prst="rect">
              <a:avLst/>
            </a:prstGeom>
          </p:spPr>
          <p:txBody>
            <a:bodyPr lIns="50800" tIns="50800" rIns="50800" bIns="50800" rtlCol="0" anchor="ctr"/>
            <a:lstStyle/>
            <a:p>
              <a:pPr algn="ctr">
                <a:lnSpc>
                  <a:spcPts val="2160"/>
                </a:lnSpc>
              </a:pPr>
              <a:endParaRPr/>
            </a:p>
          </p:txBody>
        </p:sp>
      </p:grpSp>
      <p:grpSp>
        <p:nvGrpSpPr>
          <p:cNvPr id="33" name="Group 33"/>
          <p:cNvGrpSpPr/>
          <p:nvPr/>
        </p:nvGrpSpPr>
        <p:grpSpPr>
          <a:xfrm>
            <a:off x="15133505" y="3016233"/>
            <a:ext cx="2496557" cy="1570701"/>
            <a:chOff x="0" y="0"/>
            <a:chExt cx="715190" cy="449959"/>
          </a:xfrm>
        </p:grpSpPr>
        <p:sp>
          <p:nvSpPr>
            <p:cNvPr id="34" name="Freeform 34"/>
            <p:cNvSpPr/>
            <p:nvPr/>
          </p:nvSpPr>
          <p:spPr>
            <a:xfrm>
              <a:off x="0" y="0"/>
              <a:ext cx="715190" cy="449959"/>
            </a:xfrm>
            <a:custGeom>
              <a:avLst/>
              <a:gdLst/>
              <a:ahLst/>
              <a:cxnLst/>
              <a:rect l="l" t="t" r="r" b="b"/>
              <a:pathLst>
                <a:path w="715190" h="449959">
                  <a:moveTo>
                    <a:pt x="139547" y="0"/>
                  </a:moveTo>
                  <a:lnTo>
                    <a:pt x="575643" y="0"/>
                  </a:lnTo>
                  <a:cubicBezTo>
                    <a:pt x="652713" y="0"/>
                    <a:pt x="715190" y="62477"/>
                    <a:pt x="715190" y="139547"/>
                  </a:cubicBezTo>
                  <a:lnTo>
                    <a:pt x="715190" y="310413"/>
                  </a:lnTo>
                  <a:cubicBezTo>
                    <a:pt x="715190" y="387482"/>
                    <a:pt x="652713" y="449959"/>
                    <a:pt x="575643" y="449959"/>
                  </a:cubicBezTo>
                  <a:lnTo>
                    <a:pt x="139547" y="449959"/>
                  </a:lnTo>
                  <a:cubicBezTo>
                    <a:pt x="62477" y="449959"/>
                    <a:pt x="0" y="387482"/>
                    <a:pt x="0" y="310413"/>
                  </a:cubicBezTo>
                  <a:lnTo>
                    <a:pt x="0" y="139547"/>
                  </a:lnTo>
                  <a:cubicBezTo>
                    <a:pt x="0" y="62477"/>
                    <a:pt x="62477" y="0"/>
                    <a:pt x="139547" y="0"/>
                  </a:cubicBezTo>
                  <a:close/>
                </a:path>
              </a:pathLst>
            </a:custGeom>
            <a:solidFill>
              <a:srgbClr val="FFFFFF"/>
            </a:solidFill>
          </p:spPr>
          <p:txBody>
            <a:bodyPr/>
            <a:lstStyle/>
            <a:p>
              <a:endParaRPr lang="fr-FR"/>
            </a:p>
          </p:txBody>
        </p:sp>
        <p:sp>
          <p:nvSpPr>
            <p:cNvPr id="35" name="TextBox 35"/>
            <p:cNvSpPr txBox="1"/>
            <p:nvPr/>
          </p:nvSpPr>
          <p:spPr>
            <a:xfrm>
              <a:off x="0" y="-47625"/>
              <a:ext cx="715190" cy="497584"/>
            </a:xfrm>
            <a:prstGeom prst="rect">
              <a:avLst/>
            </a:prstGeom>
          </p:spPr>
          <p:txBody>
            <a:bodyPr lIns="50800" tIns="50800" rIns="50800" bIns="50800" rtlCol="0" anchor="ctr"/>
            <a:lstStyle/>
            <a:p>
              <a:pPr algn="ctr">
                <a:lnSpc>
                  <a:spcPts val="2160"/>
                </a:lnSpc>
              </a:pPr>
              <a:endParaRPr/>
            </a:p>
          </p:txBody>
        </p:sp>
      </p:grpSp>
      <p:sp>
        <p:nvSpPr>
          <p:cNvPr id="36" name="Freeform 36"/>
          <p:cNvSpPr/>
          <p:nvPr/>
        </p:nvSpPr>
        <p:spPr>
          <a:xfrm>
            <a:off x="9654985" y="7097355"/>
            <a:ext cx="3252948" cy="528604"/>
          </a:xfrm>
          <a:custGeom>
            <a:avLst/>
            <a:gdLst/>
            <a:ahLst/>
            <a:cxnLst/>
            <a:rect l="l" t="t" r="r" b="b"/>
            <a:pathLst>
              <a:path w="3252948" h="528604">
                <a:moveTo>
                  <a:pt x="0" y="0"/>
                </a:moveTo>
                <a:lnTo>
                  <a:pt x="3252948" y="0"/>
                </a:lnTo>
                <a:lnTo>
                  <a:pt x="3252948" y="528604"/>
                </a:lnTo>
                <a:lnTo>
                  <a:pt x="0" y="528604"/>
                </a:lnTo>
                <a:lnTo>
                  <a:pt x="0" y="0"/>
                </a:lnTo>
                <a:close/>
              </a:path>
            </a:pathLst>
          </a:custGeom>
          <a:blipFill>
            <a:blip r:embed="rId3"/>
            <a:stretch>
              <a:fillRect/>
            </a:stretch>
          </a:blipFill>
        </p:spPr>
        <p:txBody>
          <a:bodyPr/>
          <a:lstStyle/>
          <a:p>
            <a:endParaRPr lang="fr-FR"/>
          </a:p>
        </p:txBody>
      </p:sp>
      <p:grpSp>
        <p:nvGrpSpPr>
          <p:cNvPr id="37" name="Group 37"/>
          <p:cNvGrpSpPr/>
          <p:nvPr/>
        </p:nvGrpSpPr>
        <p:grpSpPr>
          <a:xfrm>
            <a:off x="9654985" y="6023099"/>
            <a:ext cx="3252948" cy="1602860"/>
            <a:chOff x="0" y="0"/>
            <a:chExt cx="931873" cy="459172"/>
          </a:xfrm>
        </p:grpSpPr>
        <p:sp>
          <p:nvSpPr>
            <p:cNvPr id="38" name="Freeform 38"/>
            <p:cNvSpPr/>
            <p:nvPr/>
          </p:nvSpPr>
          <p:spPr>
            <a:xfrm>
              <a:off x="0" y="0"/>
              <a:ext cx="931873" cy="459172"/>
            </a:xfrm>
            <a:custGeom>
              <a:avLst/>
              <a:gdLst/>
              <a:ahLst/>
              <a:cxnLst/>
              <a:rect l="l" t="t" r="r" b="b"/>
              <a:pathLst>
                <a:path w="931873" h="459172">
                  <a:moveTo>
                    <a:pt x="107099" y="0"/>
                  </a:moveTo>
                  <a:lnTo>
                    <a:pt x="824775" y="0"/>
                  </a:lnTo>
                  <a:cubicBezTo>
                    <a:pt x="883924" y="0"/>
                    <a:pt x="931873" y="47950"/>
                    <a:pt x="931873" y="107099"/>
                  </a:cubicBezTo>
                  <a:lnTo>
                    <a:pt x="931873" y="352073"/>
                  </a:lnTo>
                  <a:cubicBezTo>
                    <a:pt x="931873" y="411222"/>
                    <a:pt x="883924" y="459172"/>
                    <a:pt x="824775" y="459172"/>
                  </a:cubicBezTo>
                  <a:lnTo>
                    <a:pt x="107099" y="459172"/>
                  </a:lnTo>
                  <a:cubicBezTo>
                    <a:pt x="47950" y="459172"/>
                    <a:pt x="0" y="411222"/>
                    <a:pt x="0" y="352073"/>
                  </a:cubicBezTo>
                  <a:lnTo>
                    <a:pt x="0" y="107099"/>
                  </a:lnTo>
                  <a:cubicBezTo>
                    <a:pt x="0" y="47950"/>
                    <a:pt x="47950" y="0"/>
                    <a:pt x="107099" y="0"/>
                  </a:cubicBezTo>
                  <a:close/>
                </a:path>
              </a:pathLst>
            </a:custGeom>
            <a:solidFill>
              <a:srgbClr val="FFFFFF"/>
            </a:solidFill>
          </p:spPr>
          <p:txBody>
            <a:bodyPr/>
            <a:lstStyle/>
            <a:p>
              <a:endParaRPr lang="fr-FR"/>
            </a:p>
          </p:txBody>
        </p:sp>
        <p:sp>
          <p:nvSpPr>
            <p:cNvPr id="39" name="TextBox 39"/>
            <p:cNvSpPr txBox="1"/>
            <p:nvPr/>
          </p:nvSpPr>
          <p:spPr>
            <a:xfrm>
              <a:off x="0" y="-47625"/>
              <a:ext cx="931873" cy="506797"/>
            </a:xfrm>
            <a:prstGeom prst="rect">
              <a:avLst/>
            </a:prstGeom>
          </p:spPr>
          <p:txBody>
            <a:bodyPr lIns="50800" tIns="50800" rIns="50800" bIns="50800" rtlCol="0" anchor="ctr"/>
            <a:lstStyle/>
            <a:p>
              <a:pPr algn="ctr">
                <a:lnSpc>
                  <a:spcPts val="2160"/>
                </a:lnSpc>
              </a:pPr>
              <a:endParaRPr/>
            </a:p>
          </p:txBody>
        </p:sp>
      </p:grpSp>
      <p:sp>
        <p:nvSpPr>
          <p:cNvPr id="40" name="AutoShape 40"/>
          <p:cNvSpPr/>
          <p:nvPr/>
        </p:nvSpPr>
        <p:spPr>
          <a:xfrm flipV="1">
            <a:off x="15133505" y="4586934"/>
            <a:ext cx="1248279" cy="1043063"/>
          </a:xfrm>
          <a:prstGeom prst="line">
            <a:avLst/>
          </a:prstGeom>
          <a:ln w="19050" cap="rnd">
            <a:solidFill>
              <a:srgbClr val="2B2B2B"/>
            </a:solidFill>
            <a:prstDash val="sysDot"/>
            <a:headEnd type="none" w="sm" len="sm"/>
            <a:tailEnd type="oval" w="lg" len="lg"/>
          </a:ln>
        </p:spPr>
        <p:txBody>
          <a:bodyPr/>
          <a:lstStyle/>
          <a:p>
            <a:endParaRPr lang="fr-FR"/>
          </a:p>
        </p:txBody>
      </p:sp>
      <p:grpSp>
        <p:nvGrpSpPr>
          <p:cNvPr id="41" name="Group 41"/>
          <p:cNvGrpSpPr/>
          <p:nvPr/>
        </p:nvGrpSpPr>
        <p:grpSpPr>
          <a:xfrm>
            <a:off x="10622271" y="2033242"/>
            <a:ext cx="608833" cy="60883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74AD"/>
            </a:solidFill>
          </p:spPr>
          <p:txBody>
            <a:bodyPr/>
            <a:lstStyle/>
            <a:p>
              <a:endParaRPr lang="fr-FR"/>
            </a:p>
          </p:txBody>
        </p:sp>
        <p:sp>
          <p:nvSpPr>
            <p:cNvPr id="43" name="TextBox 43"/>
            <p:cNvSpPr txBox="1"/>
            <p:nvPr/>
          </p:nvSpPr>
          <p:spPr>
            <a:xfrm>
              <a:off x="76200" y="28575"/>
              <a:ext cx="660400" cy="708025"/>
            </a:xfrm>
            <a:prstGeom prst="rect">
              <a:avLst/>
            </a:prstGeom>
          </p:spPr>
          <p:txBody>
            <a:bodyPr lIns="50800" tIns="50800" rIns="50800" bIns="50800" rtlCol="0" anchor="ctr"/>
            <a:lstStyle/>
            <a:p>
              <a:pPr algn="ctr">
                <a:lnSpc>
                  <a:spcPts val="1800"/>
                </a:lnSpc>
              </a:pPr>
              <a:endParaRPr/>
            </a:p>
          </p:txBody>
        </p:sp>
      </p:grpSp>
      <p:grpSp>
        <p:nvGrpSpPr>
          <p:cNvPr id="44" name="Group 44"/>
          <p:cNvGrpSpPr/>
          <p:nvPr/>
        </p:nvGrpSpPr>
        <p:grpSpPr>
          <a:xfrm>
            <a:off x="16077367" y="2642075"/>
            <a:ext cx="608833" cy="608833"/>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74AD"/>
            </a:solidFill>
          </p:spPr>
          <p:txBody>
            <a:bodyPr/>
            <a:lstStyle/>
            <a:p>
              <a:endParaRPr lang="fr-FR"/>
            </a:p>
          </p:txBody>
        </p:sp>
        <p:sp>
          <p:nvSpPr>
            <p:cNvPr id="46" name="TextBox 46"/>
            <p:cNvSpPr txBox="1"/>
            <p:nvPr/>
          </p:nvSpPr>
          <p:spPr>
            <a:xfrm>
              <a:off x="76200" y="28575"/>
              <a:ext cx="660400" cy="708025"/>
            </a:xfrm>
            <a:prstGeom prst="rect">
              <a:avLst/>
            </a:prstGeom>
          </p:spPr>
          <p:txBody>
            <a:bodyPr lIns="50800" tIns="50800" rIns="50800" bIns="50800" rtlCol="0" anchor="ctr"/>
            <a:lstStyle/>
            <a:p>
              <a:pPr algn="ctr">
                <a:lnSpc>
                  <a:spcPts val="1800"/>
                </a:lnSpc>
              </a:pPr>
              <a:endParaRPr/>
            </a:p>
          </p:txBody>
        </p:sp>
      </p:grpSp>
      <p:grpSp>
        <p:nvGrpSpPr>
          <p:cNvPr id="47" name="Group 47"/>
          <p:cNvGrpSpPr/>
          <p:nvPr/>
        </p:nvGrpSpPr>
        <p:grpSpPr>
          <a:xfrm>
            <a:off x="10977043" y="5646613"/>
            <a:ext cx="608833" cy="60883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BEE0"/>
            </a:solidFill>
          </p:spPr>
          <p:txBody>
            <a:bodyPr/>
            <a:lstStyle/>
            <a:p>
              <a:endParaRPr lang="fr-FR"/>
            </a:p>
          </p:txBody>
        </p:sp>
        <p:sp>
          <p:nvSpPr>
            <p:cNvPr id="49" name="TextBox 49"/>
            <p:cNvSpPr txBox="1"/>
            <p:nvPr/>
          </p:nvSpPr>
          <p:spPr>
            <a:xfrm>
              <a:off x="76200" y="28575"/>
              <a:ext cx="660400" cy="708025"/>
            </a:xfrm>
            <a:prstGeom prst="rect">
              <a:avLst/>
            </a:prstGeom>
          </p:spPr>
          <p:txBody>
            <a:bodyPr lIns="50800" tIns="50800" rIns="50800" bIns="50800" rtlCol="0" anchor="ctr"/>
            <a:lstStyle/>
            <a:p>
              <a:pPr algn="ctr">
                <a:lnSpc>
                  <a:spcPts val="1800"/>
                </a:lnSpc>
              </a:pPr>
              <a:endParaRPr/>
            </a:p>
          </p:txBody>
        </p:sp>
      </p:grpSp>
      <p:sp>
        <p:nvSpPr>
          <p:cNvPr id="50" name="AutoShape 50"/>
          <p:cNvSpPr/>
          <p:nvPr/>
        </p:nvSpPr>
        <p:spPr>
          <a:xfrm flipV="1">
            <a:off x="10257609" y="5188428"/>
            <a:ext cx="1417301" cy="838734"/>
          </a:xfrm>
          <a:prstGeom prst="line">
            <a:avLst/>
          </a:prstGeom>
          <a:ln w="19050" cap="rnd">
            <a:solidFill>
              <a:srgbClr val="2B2B2B"/>
            </a:solidFill>
            <a:prstDash val="sysDot"/>
            <a:headEnd type="oval" w="lg" len="lg"/>
            <a:tailEnd type="none" w="sm" len="sm"/>
          </a:ln>
        </p:spPr>
        <p:txBody>
          <a:bodyPr/>
          <a:lstStyle/>
          <a:p>
            <a:endParaRPr lang="fr-FR"/>
          </a:p>
        </p:txBody>
      </p:sp>
      <p:sp>
        <p:nvSpPr>
          <p:cNvPr id="51" name="AutoShape 51"/>
          <p:cNvSpPr/>
          <p:nvPr/>
        </p:nvSpPr>
        <p:spPr>
          <a:xfrm>
            <a:off x="11505887" y="2337659"/>
            <a:ext cx="1975348" cy="128803"/>
          </a:xfrm>
          <a:prstGeom prst="line">
            <a:avLst/>
          </a:prstGeom>
          <a:ln w="19050" cap="rnd">
            <a:solidFill>
              <a:srgbClr val="2B2B2B"/>
            </a:solidFill>
            <a:prstDash val="sysDot"/>
            <a:headEnd type="oval" w="lg" len="lg"/>
            <a:tailEnd type="none" w="sm" len="sm"/>
          </a:ln>
        </p:spPr>
        <p:txBody>
          <a:bodyPr/>
          <a:lstStyle/>
          <a:p>
            <a:endParaRPr lang="fr-FR"/>
          </a:p>
        </p:txBody>
      </p:sp>
      <p:sp>
        <p:nvSpPr>
          <p:cNvPr id="52" name="Freeform 52"/>
          <p:cNvSpPr/>
          <p:nvPr/>
        </p:nvSpPr>
        <p:spPr>
          <a:xfrm>
            <a:off x="13098208" y="2716161"/>
            <a:ext cx="805545" cy="780372"/>
          </a:xfrm>
          <a:custGeom>
            <a:avLst/>
            <a:gdLst/>
            <a:ahLst/>
            <a:cxnLst/>
            <a:rect l="l" t="t" r="r" b="b"/>
            <a:pathLst>
              <a:path w="805545" h="780372">
                <a:moveTo>
                  <a:pt x="0" y="0"/>
                </a:moveTo>
                <a:lnTo>
                  <a:pt x="805545" y="0"/>
                </a:lnTo>
                <a:lnTo>
                  <a:pt x="805545" y="780371"/>
                </a:lnTo>
                <a:lnTo>
                  <a:pt x="0" y="7803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53" name="Freeform 53"/>
          <p:cNvSpPr/>
          <p:nvPr/>
        </p:nvSpPr>
        <p:spPr>
          <a:xfrm>
            <a:off x="11861728" y="4851005"/>
            <a:ext cx="889300" cy="699212"/>
          </a:xfrm>
          <a:custGeom>
            <a:avLst/>
            <a:gdLst/>
            <a:ahLst/>
            <a:cxnLst/>
            <a:rect l="l" t="t" r="r" b="b"/>
            <a:pathLst>
              <a:path w="889300" h="699212">
                <a:moveTo>
                  <a:pt x="0" y="0"/>
                </a:moveTo>
                <a:lnTo>
                  <a:pt x="889300" y="0"/>
                </a:lnTo>
                <a:lnTo>
                  <a:pt x="889300" y="699212"/>
                </a:lnTo>
                <a:lnTo>
                  <a:pt x="0" y="6992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54" name="Freeform 54"/>
          <p:cNvSpPr/>
          <p:nvPr/>
        </p:nvSpPr>
        <p:spPr>
          <a:xfrm>
            <a:off x="14238910" y="4724506"/>
            <a:ext cx="894594" cy="863690"/>
          </a:xfrm>
          <a:custGeom>
            <a:avLst/>
            <a:gdLst/>
            <a:ahLst/>
            <a:cxnLst/>
            <a:rect l="l" t="t" r="r" b="b"/>
            <a:pathLst>
              <a:path w="894594" h="863690">
                <a:moveTo>
                  <a:pt x="0" y="0"/>
                </a:moveTo>
                <a:lnTo>
                  <a:pt x="894595" y="0"/>
                </a:lnTo>
                <a:lnTo>
                  <a:pt x="894595" y="863690"/>
                </a:lnTo>
                <a:lnTo>
                  <a:pt x="0" y="8636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55" name="Freeform 55"/>
          <p:cNvSpPr/>
          <p:nvPr/>
        </p:nvSpPr>
        <p:spPr>
          <a:xfrm>
            <a:off x="16267096" y="2762069"/>
            <a:ext cx="229375" cy="344278"/>
          </a:xfrm>
          <a:custGeom>
            <a:avLst/>
            <a:gdLst/>
            <a:ahLst/>
            <a:cxnLst/>
            <a:rect l="l" t="t" r="r" b="b"/>
            <a:pathLst>
              <a:path w="229375" h="344278">
                <a:moveTo>
                  <a:pt x="0" y="0"/>
                </a:moveTo>
                <a:lnTo>
                  <a:pt x="229375" y="0"/>
                </a:lnTo>
                <a:lnTo>
                  <a:pt x="229375" y="344277"/>
                </a:lnTo>
                <a:lnTo>
                  <a:pt x="0" y="3442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56" name="TextBox 56"/>
          <p:cNvSpPr txBox="1"/>
          <p:nvPr/>
        </p:nvSpPr>
        <p:spPr>
          <a:xfrm>
            <a:off x="9952927" y="2760981"/>
            <a:ext cx="1947519" cy="284066"/>
          </a:xfrm>
          <a:prstGeom prst="rect">
            <a:avLst/>
          </a:prstGeom>
        </p:spPr>
        <p:txBody>
          <a:bodyPr lIns="0" tIns="0" rIns="0" bIns="0" rtlCol="0" anchor="t">
            <a:spAutoFit/>
          </a:bodyPr>
          <a:lstStyle/>
          <a:p>
            <a:pPr algn="ctr">
              <a:lnSpc>
                <a:spcPts val="1875"/>
              </a:lnSpc>
            </a:pPr>
            <a:r>
              <a:rPr lang="en-US" sz="1562" b="1">
                <a:solidFill>
                  <a:srgbClr val="2B2B2B"/>
                </a:solidFill>
                <a:latin typeface="Agrandir Bold"/>
                <a:ea typeface="Agrandir Bold"/>
                <a:cs typeface="Agrandir Bold"/>
                <a:sym typeface="Agrandir Bold"/>
              </a:rPr>
              <a:t>PROMOTORS</a:t>
            </a:r>
          </a:p>
        </p:txBody>
      </p:sp>
      <p:sp>
        <p:nvSpPr>
          <p:cNvPr id="57" name="TextBox 57"/>
          <p:cNvSpPr txBox="1"/>
          <p:nvPr/>
        </p:nvSpPr>
        <p:spPr>
          <a:xfrm>
            <a:off x="10042863" y="3077771"/>
            <a:ext cx="1767649" cy="610044"/>
          </a:xfrm>
          <a:prstGeom prst="rect">
            <a:avLst/>
          </a:prstGeom>
        </p:spPr>
        <p:txBody>
          <a:bodyPr lIns="0" tIns="0" rIns="0" bIns="0" rtlCol="0" anchor="t">
            <a:spAutoFit/>
          </a:bodyPr>
          <a:lstStyle/>
          <a:p>
            <a:pPr algn="ctr">
              <a:lnSpc>
                <a:spcPts val="1613"/>
              </a:lnSpc>
            </a:pPr>
            <a:r>
              <a:rPr lang="en-US" sz="1195" b="1">
                <a:solidFill>
                  <a:srgbClr val="2B2B2B"/>
                </a:solidFill>
                <a:latin typeface="Poppins Medium"/>
                <a:ea typeface="Poppins Medium"/>
                <a:cs typeface="Poppins Medium"/>
                <a:sym typeface="Poppins Medium"/>
              </a:rPr>
              <a:t>Inform, raise awareness, and transform behaviours.</a:t>
            </a:r>
          </a:p>
        </p:txBody>
      </p:sp>
      <p:sp>
        <p:nvSpPr>
          <p:cNvPr id="58" name="TextBox 58"/>
          <p:cNvSpPr txBox="1"/>
          <p:nvPr/>
        </p:nvSpPr>
        <p:spPr>
          <a:xfrm>
            <a:off x="15408024" y="3342564"/>
            <a:ext cx="1947519" cy="284066"/>
          </a:xfrm>
          <a:prstGeom prst="rect">
            <a:avLst/>
          </a:prstGeom>
        </p:spPr>
        <p:txBody>
          <a:bodyPr lIns="0" tIns="0" rIns="0" bIns="0" rtlCol="0" anchor="t">
            <a:spAutoFit/>
          </a:bodyPr>
          <a:lstStyle/>
          <a:p>
            <a:pPr algn="ctr">
              <a:lnSpc>
                <a:spcPts val="1875"/>
              </a:lnSpc>
            </a:pPr>
            <a:r>
              <a:rPr lang="en-US" sz="1562" b="1">
                <a:solidFill>
                  <a:srgbClr val="2B2B2B"/>
                </a:solidFill>
                <a:latin typeface="Agrandir Bold"/>
                <a:ea typeface="Agrandir Bold"/>
                <a:cs typeface="Agrandir Bold"/>
                <a:sym typeface="Agrandir Bold"/>
              </a:rPr>
              <a:t>FACILITATORS</a:t>
            </a:r>
          </a:p>
        </p:txBody>
      </p:sp>
      <p:sp>
        <p:nvSpPr>
          <p:cNvPr id="59" name="TextBox 59"/>
          <p:cNvSpPr txBox="1"/>
          <p:nvPr/>
        </p:nvSpPr>
        <p:spPr>
          <a:xfrm>
            <a:off x="15408024" y="3598055"/>
            <a:ext cx="1947519" cy="811457"/>
          </a:xfrm>
          <a:prstGeom prst="rect">
            <a:avLst/>
          </a:prstGeom>
        </p:spPr>
        <p:txBody>
          <a:bodyPr lIns="0" tIns="0" rIns="0" bIns="0" rtlCol="0" anchor="t">
            <a:spAutoFit/>
          </a:bodyPr>
          <a:lstStyle/>
          <a:p>
            <a:pPr algn="ctr">
              <a:lnSpc>
                <a:spcPts val="1613"/>
              </a:lnSpc>
            </a:pPr>
            <a:r>
              <a:rPr lang="en-US" sz="1195" b="1">
                <a:solidFill>
                  <a:srgbClr val="2B2B2B"/>
                </a:solidFill>
                <a:latin typeface="Poppins Medium"/>
                <a:ea typeface="Poppins Medium"/>
                <a:cs typeface="Poppins Medium"/>
                <a:sym typeface="Poppins Medium"/>
              </a:rPr>
              <a:t>Create and sustain networks, develop collaborations, and encourage synergies.</a:t>
            </a:r>
          </a:p>
        </p:txBody>
      </p:sp>
      <p:sp>
        <p:nvSpPr>
          <p:cNvPr id="60" name="TextBox 60"/>
          <p:cNvSpPr txBox="1"/>
          <p:nvPr/>
        </p:nvSpPr>
        <p:spPr>
          <a:xfrm>
            <a:off x="9946721" y="6359095"/>
            <a:ext cx="2669476" cy="284066"/>
          </a:xfrm>
          <a:prstGeom prst="rect">
            <a:avLst/>
          </a:prstGeom>
        </p:spPr>
        <p:txBody>
          <a:bodyPr lIns="0" tIns="0" rIns="0" bIns="0" rtlCol="0" anchor="t">
            <a:spAutoFit/>
          </a:bodyPr>
          <a:lstStyle/>
          <a:p>
            <a:pPr algn="ctr">
              <a:lnSpc>
                <a:spcPts val="1875"/>
              </a:lnSpc>
            </a:pPr>
            <a:r>
              <a:rPr lang="en-US" sz="1562" b="1">
                <a:solidFill>
                  <a:srgbClr val="2B2B2B"/>
                </a:solidFill>
                <a:latin typeface="Agrandir Bold"/>
                <a:ea typeface="Agrandir Bold"/>
                <a:cs typeface="Agrandir Bold"/>
                <a:sym typeface="Agrandir Bold"/>
              </a:rPr>
              <a:t>ENABLERS</a:t>
            </a:r>
          </a:p>
        </p:txBody>
      </p:sp>
      <p:sp>
        <p:nvSpPr>
          <p:cNvPr id="61" name="TextBox 61"/>
          <p:cNvSpPr txBox="1"/>
          <p:nvPr/>
        </p:nvSpPr>
        <p:spPr>
          <a:xfrm>
            <a:off x="9811890" y="6675885"/>
            <a:ext cx="2939137" cy="811457"/>
          </a:xfrm>
          <a:prstGeom prst="rect">
            <a:avLst/>
          </a:prstGeom>
        </p:spPr>
        <p:txBody>
          <a:bodyPr lIns="0" tIns="0" rIns="0" bIns="0" rtlCol="0" anchor="t">
            <a:spAutoFit/>
          </a:bodyPr>
          <a:lstStyle/>
          <a:p>
            <a:pPr algn="ctr">
              <a:lnSpc>
                <a:spcPts val="1613"/>
              </a:lnSpc>
            </a:pPr>
            <a:r>
              <a:rPr lang="en-US" sz="1195" b="1">
                <a:solidFill>
                  <a:srgbClr val="2B2B2B"/>
                </a:solidFill>
                <a:latin typeface="Poppins Medium"/>
                <a:ea typeface="Poppins Medium"/>
                <a:cs typeface="Poppins Medium"/>
                <a:sym typeface="Poppins Medium"/>
              </a:rPr>
              <a:t>Support implementation, stimulate, and create favourable conditions for the deployment of the circular economy.</a:t>
            </a:r>
          </a:p>
        </p:txBody>
      </p:sp>
      <p:sp>
        <p:nvSpPr>
          <p:cNvPr id="62" name="Freeform 62"/>
          <p:cNvSpPr/>
          <p:nvPr/>
        </p:nvSpPr>
        <p:spPr>
          <a:xfrm>
            <a:off x="10812000" y="2154260"/>
            <a:ext cx="229375" cy="344278"/>
          </a:xfrm>
          <a:custGeom>
            <a:avLst/>
            <a:gdLst/>
            <a:ahLst/>
            <a:cxnLst/>
            <a:rect l="l" t="t" r="r" b="b"/>
            <a:pathLst>
              <a:path w="229375" h="344278">
                <a:moveTo>
                  <a:pt x="0" y="0"/>
                </a:moveTo>
                <a:lnTo>
                  <a:pt x="229375" y="0"/>
                </a:lnTo>
                <a:lnTo>
                  <a:pt x="229375" y="344278"/>
                </a:lnTo>
                <a:lnTo>
                  <a:pt x="0" y="34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63" name="Freeform 63"/>
          <p:cNvSpPr/>
          <p:nvPr/>
        </p:nvSpPr>
        <p:spPr>
          <a:xfrm>
            <a:off x="11166771" y="5778891"/>
            <a:ext cx="229375" cy="344278"/>
          </a:xfrm>
          <a:custGeom>
            <a:avLst/>
            <a:gdLst/>
            <a:ahLst/>
            <a:cxnLst/>
            <a:rect l="l" t="t" r="r" b="b"/>
            <a:pathLst>
              <a:path w="229375" h="344278">
                <a:moveTo>
                  <a:pt x="0" y="0"/>
                </a:moveTo>
                <a:lnTo>
                  <a:pt x="229376" y="0"/>
                </a:lnTo>
                <a:lnTo>
                  <a:pt x="229376" y="344278"/>
                </a:lnTo>
                <a:lnTo>
                  <a:pt x="0" y="34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a:p>
        </p:txBody>
      </p:sp>
      <p:sp>
        <p:nvSpPr>
          <p:cNvPr id="64" name="Freeform 64"/>
          <p:cNvSpPr/>
          <p:nvPr/>
        </p:nvSpPr>
        <p:spPr>
          <a:xfrm>
            <a:off x="16459957" y="8952838"/>
            <a:ext cx="970813" cy="948410"/>
          </a:xfrm>
          <a:custGeom>
            <a:avLst/>
            <a:gdLst/>
            <a:ahLst/>
            <a:cxnLst/>
            <a:rect l="l" t="t" r="r" b="b"/>
            <a:pathLst>
              <a:path w="970813" h="948410">
                <a:moveTo>
                  <a:pt x="0" y="0"/>
                </a:moveTo>
                <a:lnTo>
                  <a:pt x="970814" y="0"/>
                </a:lnTo>
                <a:lnTo>
                  <a:pt x="970814" y="948409"/>
                </a:lnTo>
                <a:lnTo>
                  <a:pt x="0" y="948409"/>
                </a:lnTo>
                <a:lnTo>
                  <a:pt x="0" y="0"/>
                </a:lnTo>
                <a:close/>
              </a:path>
            </a:pathLst>
          </a:custGeom>
          <a:blipFill>
            <a:blip r:embed="rId14"/>
            <a:stretch>
              <a:fillRect l="-85427" t="-24016" r="-82863" b="-150612"/>
            </a:stretch>
          </a:blipFill>
        </p:spPr>
        <p:txBody>
          <a:bodyPr/>
          <a:lstStyle/>
          <a:p>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3855</Words>
  <Application>Microsoft Office PowerPoint</Application>
  <PresentationFormat>Custom</PresentationFormat>
  <Paragraphs>365</Paragraphs>
  <Slides>32</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TT Interphases Bold</vt:lpstr>
      <vt:lpstr>Poppins Bold</vt:lpstr>
      <vt:lpstr>Poppins Medium</vt:lpstr>
      <vt:lpstr>Agrandir Bold</vt:lpstr>
      <vt:lpstr>Montserrat Bold</vt:lpstr>
      <vt:lpstr>Arial</vt:lpstr>
      <vt:lpstr>Poppins Ultra-Bold</vt:lpstr>
      <vt:lpstr>Calibri</vt:lpstr>
      <vt:lpstr>Poppins Italics</vt:lpstr>
      <vt:lpstr>TT Interphases</vt:lpstr>
      <vt:lpstr>Poppins Semi-Bold</vt:lpstr>
      <vt:lpstr>Poppins Bold Italics</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Analyse des stratégies de planification</dc:title>
  <cp:lastModifiedBy>SB</cp:lastModifiedBy>
  <cp:revision>3</cp:revision>
  <dcterms:created xsi:type="dcterms:W3CDTF">2006-08-16T00:00:00Z</dcterms:created>
  <dcterms:modified xsi:type="dcterms:W3CDTF">2025-11-17T19:48:25Z</dcterms:modified>
  <dc:identifier>DAGyjwKFxmU</dc:identifier>
</cp:coreProperties>
</file>